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sldIdLst>
    <p:sldId id="256" r:id="rId2"/>
    <p:sldId id="257" r:id="rId3"/>
    <p:sldId id="269" r:id="rId4"/>
    <p:sldId id="277" r:id="rId5"/>
    <p:sldId id="268" r:id="rId6"/>
    <p:sldId id="271" r:id="rId7"/>
    <p:sldId id="272" r:id="rId8"/>
    <p:sldId id="273" r:id="rId9"/>
    <p:sldId id="274" r:id="rId10"/>
    <p:sldId id="278" r:id="rId11"/>
    <p:sldId id="281" r:id="rId12"/>
    <p:sldId id="279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8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72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322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847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9130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8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36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56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22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36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56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22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92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0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69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7F08A-115F-4F80-8294-B188EF26412C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610A2D6-77B4-4D9B-B506-C930D45A30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53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  <p:sldLayoutId id="2147483901" r:id="rId14"/>
    <p:sldLayoutId id="2147483902" r:id="rId15"/>
    <p:sldLayoutId id="21474839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eginaalmeidaqueiroz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77441" y="836024"/>
            <a:ext cx="9127172" cy="3941358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/>
              <a:t>O </a:t>
            </a:r>
            <a:r>
              <a:rPr lang="pt-BR" b="1" dirty="0" smtClean="0"/>
              <a:t>EMPODERAMENTO DA </a:t>
            </a:r>
            <a:r>
              <a:rPr lang="pt-BR" b="1" dirty="0" smtClean="0"/>
              <a:t>NEGOCIAÇÃO COLETIVA DE TRABALHO  </a:t>
            </a:r>
            <a:br>
              <a:rPr lang="pt-BR" b="1" dirty="0" smtClean="0"/>
            </a:b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5749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CRITÉRIOS A SEREM OBSERVADOS </a:t>
            </a:r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NEGOCIAÇÃO COLETIVA DE TRABALHO</a:t>
            </a: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just">
              <a:lnSpc>
                <a:spcPct val="150000"/>
              </a:lnSpc>
              <a:buNone/>
            </a:pPr>
            <a:endParaRPr lang="pt-BR" dirty="0" smtClean="0"/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Maior responsabilidade na aprovação das cláusulas que serão negociadas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Consciência da </a:t>
            </a: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Prevalência do ajustado sobre o legislado, observadas as </a:t>
            </a: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restrições do Artigo 611-B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cláusulas existentes nos instrumentos coletivos – Supressão?</a:t>
            </a:r>
          </a:p>
          <a:p>
            <a:pPr lvl="1" algn="just">
              <a:lnSpc>
                <a:spcPct val="150000"/>
              </a:lnSpc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prática como estão ocorrendo as negociações</a:t>
            </a:r>
            <a:endParaRPr lang="pt-B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27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REFLEXÃO</a:t>
            </a:r>
            <a:endParaRPr lang="pt-BR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78294" y="2431097"/>
            <a:ext cx="9222994" cy="37274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Nenhum </a:t>
            </a:r>
            <a:r>
              <a:rPr lang="pt-BR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problema é tão profundo que não possa ser ultrapassado, com a vontade de todas as partes, pela discussão e negociação em vez de força e violência</a:t>
            </a:r>
            <a:r>
              <a:rPr lang="pt-BR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Nelson Mandela</a:t>
            </a:r>
            <a:endParaRPr lang="pt-BR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b="1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291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OBRIGADA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lnSpc>
                <a:spcPct val="150000"/>
              </a:lnSpc>
              <a:buNone/>
            </a:pPr>
            <a:endParaRPr lang="pt-BR" dirty="0" smtClean="0"/>
          </a:p>
          <a:p>
            <a:pPr marL="457200" lvl="1" indent="0" algn="just">
              <a:lnSpc>
                <a:spcPct val="150000"/>
              </a:lnSpc>
              <a:buNone/>
            </a:pPr>
            <a:endParaRPr lang="pt-BR" dirty="0"/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pt-BR" b="1" dirty="0" smtClean="0"/>
              <a:t>REGINA CÉLI TEIXEIRA REIS ALMEIDA DE QUEIROZ</a:t>
            </a:r>
            <a:endParaRPr lang="pt-BR" b="1" dirty="0"/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pt-BR" b="1" dirty="0">
                <a:solidFill>
                  <a:schemeClr val="tx1"/>
                </a:solidFill>
                <a:hlinkClick r:id="rId2"/>
              </a:rPr>
              <a:t>r</a:t>
            </a:r>
            <a:r>
              <a:rPr lang="pt-BR" b="1" dirty="0" smtClean="0">
                <a:solidFill>
                  <a:schemeClr val="tx1"/>
                </a:solidFill>
                <a:hlinkClick r:id="rId2"/>
              </a:rPr>
              <a:t>eginaalmeida</a:t>
            </a:r>
            <a:r>
              <a:rPr lang="pt-BR" b="1" dirty="0" smtClean="0">
                <a:solidFill>
                  <a:schemeClr val="tx1"/>
                </a:solidFill>
                <a:hlinkClick r:id="rId2"/>
              </a:rPr>
              <a:t>queiroz@gmail.com</a:t>
            </a:r>
            <a:endParaRPr lang="pt-BR" b="1" dirty="0" smtClean="0">
              <a:solidFill>
                <a:schemeClr val="tx1"/>
              </a:solidFill>
            </a:endParaRPr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pt-BR" b="1" dirty="0" smtClean="0"/>
              <a:t>Fones: (48) 99972.0377 e (48) 98414.3639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4762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/>
              <a:t>CONCEITO DE NEGOCIAÇÃO COLETIVA DE TRABALHO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400" dirty="0" smtClean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forma pela qual os legítimos representantes de trabalhadores e empregadores buscam superar divergências para fixar, através de instrumentos coletivos as condições de trabalho de uma categoria, constituindo-se em norma obrigatória. </a:t>
            </a:r>
          </a:p>
        </p:txBody>
      </p:sp>
    </p:spTree>
    <p:extLst>
      <p:ext uri="{BB962C8B-B14F-4D97-AF65-F5344CB8AC3E}">
        <p14:creationId xmlns:p14="http://schemas.microsoft.com/office/powerpoint/2010/main" val="376457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/>
              <a:t>A </a:t>
            </a:r>
            <a:r>
              <a:rPr lang="pt-BR" b="1" dirty="0" smtClean="0"/>
              <a:t>MATERIALIZAÇÃO DA NEGOCIAÇÃO COLETIVA DE TRABALHO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pt-BR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Convenção Coletiva de Trabalho</a:t>
            </a:r>
          </a:p>
          <a:p>
            <a:pPr lvl="0" algn="just">
              <a:lnSpc>
                <a:spcPct val="220000"/>
              </a:lnSpc>
              <a:buClr>
                <a:srgbClr val="A53010"/>
              </a:buClr>
            </a:pPr>
            <a:r>
              <a:rPr lang="pt-BR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Acordo Coletivo de Trabalho </a:t>
            </a:r>
          </a:p>
          <a:p>
            <a:pPr marL="0" lvl="0" indent="0" algn="just">
              <a:lnSpc>
                <a:spcPct val="220000"/>
              </a:lnSpc>
              <a:buClr>
                <a:srgbClr val="A53010"/>
              </a:buClr>
              <a:buNone/>
            </a:pPr>
            <a:endParaRPr lang="pt-BR" sz="2400" b="1" dirty="0" smtClean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lnSpc>
                <a:spcPct val="220000"/>
              </a:lnSpc>
              <a:buClr>
                <a:srgbClr val="A53010"/>
              </a:buClr>
            </a:pPr>
            <a:endParaRPr lang="pt-BR" sz="1900" b="1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b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373045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ETAPAS </a:t>
            </a:r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NEGOCIAÇÃO COLETIVA DE TRABALHO </a:t>
            </a: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Convocação de </a:t>
            </a:r>
            <a:r>
              <a:rPr lang="pt-B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Assembléia</a:t>
            </a:r>
            <a:endParaRPr lang="pt-B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Pauta de </a:t>
            </a:r>
            <a:r>
              <a:rPr lang="pt-B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Reinvidicações</a:t>
            </a: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pt-B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Reunião para discussão das propostas.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Instrumento Coletivo sob a forma de Convenção Coletiva de Trabalho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Instrumento Coletivo sob a forma de Acordo Coletivo de Trabalho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lnSpc>
                <a:spcPct val="220000"/>
              </a:lnSpc>
              <a:buClr>
                <a:srgbClr val="A53010"/>
              </a:buClr>
            </a:pPr>
            <a:endParaRPr lang="pt-BR" sz="1900" b="1" dirty="0" smtClean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>
              <a:lnSpc>
                <a:spcPct val="220000"/>
              </a:lnSpc>
              <a:buClr>
                <a:srgbClr val="A53010"/>
              </a:buClr>
            </a:pPr>
            <a:endParaRPr lang="pt-BR" sz="1900" b="1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b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3633112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VALIDADE DO INSTRUMENTO COLETIVO DE TRABALHO</a:t>
            </a: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termos do art. 612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CLT os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sindicatos só poderão celebrar Convenções </a:t>
            </a:r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Coletivas 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trabalho, por deliberação de </a:t>
            </a:r>
            <a:r>
              <a:rPr lang="pt-B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Assembléia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-Geral especialmente convocada para esse fim, consoante o disposto nos respectivos Estatutos, dependendo a validade da mesma do comparecimento e votação, em primeira convocação, de 2/3 (dois terços) dos associados da </a:t>
            </a:r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entidade e, em segunda, de 1/3(um terço)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se tratar de convenção, e dos interessados, no caso de </a:t>
            </a:r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Acordo Coletivo de Trabalho.</a:t>
            </a:r>
            <a:endParaRPr lang="pt-B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86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FORÇA DOS INSTRUMENTOS COLETIVOS DE TRABALHO </a:t>
            </a: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Fundamento:</a:t>
            </a: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Constituição Federal de 1988 – Ar. 7º., Inciso XXVI </a:t>
            </a: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8º.</a:t>
            </a: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114</a:t>
            </a:r>
            <a:endParaRPr lang="pt-BR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611-A  por força da Lei 13.467/2017 - </a:t>
            </a:r>
            <a:endParaRPr lang="pt-BR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31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NEGOCIAÇÃO COLETIVA DE </a:t>
            </a:r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TRABALHO</a:t>
            </a:r>
            <a:b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SOB A ÓTICA DA LEI 13.467/2017</a:t>
            </a:r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Fortalecimento dos Sindicatos </a:t>
            </a:r>
          </a:p>
          <a:p>
            <a:pPr algn="just">
              <a:lnSpc>
                <a:spcPct val="150000"/>
              </a:lnSpc>
            </a:pPr>
            <a:r>
              <a:rPr lang="pt-BR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Flexibilização do direito, sem sua precarização</a:t>
            </a:r>
          </a:p>
          <a:p>
            <a:pPr algn="just">
              <a:lnSpc>
                <a:spcPct val="150000"/>
              </a:lnSpc>
            </a:pPr>
            <a:r>
              <a:rPr lang="pt-BR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Proteção da relação de trabalho</a:t>
            </a:r>
          </a:p>
          <a:p>
            <a:pPr algn="just">
              <a:lnSpc>
                <a:spcPct val="150000"/>
              </a:lnSpc>
            </a:pPr>
            <a:r>
              <a:rPr lang="pt-BR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Segurança jurídica para empregadores e empregados</a:t>
            </a:r>
          </a:p>
          <a:p>
            <a:pPr algn="just">
              <a:lnSpc>
                <a:spcPct val="150000"/>
              </a:lnSpc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94482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CLÁUSULAS NEGOCIÁVEIS</a:t>
            </a:r>
            <a:b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611-A DA CLT</a:t>
            </a:r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Vários foram os temas permitidos</a:t>
            </a: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à negociação, destacando entre eles:</a:t>
            </a:r>
            <a:endParaRPr lang="pt-B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Banco de Horas anual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Intervalo Intrajornada, respeitado o limite mínimo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Trabalho em dias de feriados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Registro de Jornada de Trabalho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Teletrabalho</a:t>
            </a:r>
            <a:endParaRPr lang="pt-B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b="1" dirty="0" smtClean="0"/>
          </a:p>
          <a:p>
            <a:pPr algn="just">
              <a:lnSpc>
                <a:spcPct val="150000"/>
              </a:lnSpc>
            </a:pPr>
            <a:endParaRPr lang="pt-BR" b="1" dirty="0" smtClean="0"/>
          </a:p>
          <a:p>
            <a:pPr algn="just">
              <a:lnSpc>
                <a:spcPct val="150000"/>
              </a:lnSpc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82504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CLÁUSULAS INEGOCIÁVEIS</a:t>
            </a:r>
            <a:b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611-B DA CLT</a:t>
            </a:r>
            <a:r>
              <a:rPr lang="pt-B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t-B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15629" y="1905000"/>
            <a:ext cx="9088983" cy="4306390"/>
          </a:xfrm>
        </p:spPr>
        <p:txBody>
          <a:bodyPr>
            <a:noAutofit/>
          </a:bodyPr>
          <a:lstStyle/>
          <a:p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Destaque para os temas que  não podem ser objeto de negociação nos termos da Lei da Reforma Trabalhista:</a:t>
            </a:r>
          </a:p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FGTS</a:t>
            </a:r>
          </a:p>
          <a:p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13º. Salário</a:t>
            </a:r>
          </a:p>
          <a:p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Salário mínimo</a:t>
            </a:r>
          </a:p>
          <a:p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Férias</a:t>
            </a:r>
          </a:p>
          <a:p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Repouso Semanal Remunerado</a:t>
            </a:r>
          </a:p>
          <a:p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Licença maternidade</a:t>
            </a:r>
          </a:p>
          <a:p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Licença Paternidade</a:t>
            </a:r>
          </a:p>
          <a:p>
            <a:r>
              <a:rPr lang="pt-B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Outros</a:t>
            </a:r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62776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21418</TotalTime>
  <Words>350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Times New Roman</vt:lpstr>
      <vt:lpstr>Verdana</vt:lpstr>
      <vt:lpstr>Wingdings 3</vt:lpstr>
      <vt:lpstr>Cacho</vt:lpstr>
      <vt:lpstr>O EMPODERAMENTO DA NEGOCIAÇÃO COLETIVA DE TRABALHO   </vt:lpstr>
      <vt:lpstr>CONCEITO DE NEGOCIAÇÃO COLETIVA DE TRABALHO</vt:lpstr>
      <vt:lpstr>A MATERIALIZAÇÃO DA NEGOCIAÇÃO COLETIVA DE TRABALHO</vt:lpstr>
      <vt:lpstr>ETAPAS DA NEGOCIAÇÃO COLETIVA DE TRABALHO </vt:lpstr>
      <vt:lpstr>VALIDADE DO INSTRUMENTO COLETIVO DE TRABALHO</vt:lpstr>
      <vt:lpstr>A FORÇA DOS INSTRUMENTOS COLETIVOS DE TRABALHO </vt:lpstr>
      <vt:lpstr>A NEGOCIAÇÃO COLETIVA DE TRABALHO SOB A ÓTICA DA LEI 13.467/2017 </vt:lpstr>
      <vt:lpstr>CLÁUSULAS NEGOCIÁVEIS ART. 611-A DA CLT </vt:lpstr>
      <vt:lpstr>CLÁUSULAS INEGOCIÁVEIS ART. 611-B DA CLT </vt:lpstr>
      <vt:lpstr>CRITÉRIOS A SEREM OBSERVADOS NA NEGOCIAÇÃO COLETIVA DE TRABALHO</vt:lpstr>
      <vt:lpstr> REFLEXÃO</vt:lpstr>
      <vt:lpstr>OBRIGADA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SAUDE E SEGURANÇA NO LOCAL DE TRABALHO</dc:title>
  <dc:creator>Usuário do Windows</dc:creator>
  <cp:lastModifiedBy>Usuário do Windows</cp:lastModifiedBy>
  <cp:revision>143</cp:revision>
  <dcterms:created xsi:type="dcterms:W3CDTF">2017-05-18T00:41:31Z</dcterms:created>
  <dcterms:modified xsi:type="dcterms:W3CDTF">2017-09-19T05:07:23Z</dcterms:modified>
</cp:coreProperties>
</file>