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61" r:id="rId2"/>
    <p:sldId id="380" r:id="rId3"/>
    <p:sldId id="381" r:id="rId4"/>
    <p:sldId id="382" r:id="rId5"/>
    <p:sldId id="383" r:id="rId6"/>
    <p:sldId id="401" r:id="rId7"/>
    <p:sldId id="385" r:id="rId8"/>
    <p:sldId id="384" r:id="rId9"/>
    <p:sldId id="402" r:id="rId10"/>
    <p:sldId id="279" r:id="rId11"/>
    <p:sldId id="396" r:id="rId12"/>
    <p:sldId id="280" r:id="rId13"/>
    <p:sldId id="391" r:id="rId14"/>
    <p:sldId id="278" r:id="rId15"/>
    <p:sldId id="377" r:id="rId16"/>
    <p:sldId id="282" r:id="rId17"/>
    <p:sldId id="281" r:id="rId18"/>
    <p:sldId id="283" r:id="rId19"/>
    <p:sldId id="284" r:id="rId20"/>
    <p:sldId id="392" r:id="rId21"/>
    <p:sldId id="393" r:id="rId22"/>
    <p:sldId id="395" r:id="rId23"/>
    <p:sldId id="335" r:id="rId24"/>
    <p:sldId id="376" r:id="rId25"/>
  </p:sldIdLst>
  <p:sldSz cx="12192000" cy="6858000"/>
  <p:notesSz cx="6805613" cy="99441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87A5D7"/>
    <a:srgbClr val="C2E5F6"/>
    <a:srgbClr val="767171"/>
    <a:srgbClr val="EEF2F0"/>
    <a:srgbClr val="6E665A"/>
    <a:srgbClr val="F4F6F5"/>
    <a:srgbClr val="C91F0D"/>
    <a:srgbClr val="3F976D"/>
    <a:srgbClr val="2F1B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>
        <p:scale>
          <a:sx n="87" d="100"/>
          <a:sy n="87" d="100"/>
        </p:scale>
        <p:origin x="-558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469F03-6EF2-431A-B92C-19BBBB833160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DF9DFF10-CDDE-40D1-BD1A-8CE78E7544A8}">
      <dgm:prSet phldrT="[Texto]"/>
      <dgm:spPr/>
      <dgm:t>
        <a:bodyPr/>
        <a:lstStyle/>
        <a:p>
          <a:r>
            <a:rPr lang="pt-BR" dirty="0" smtClean="0"/>
            <a:t>Confederação</a:t>
          </a:r>
          <a:endParaRPr lang="pt-BR" dirty="0"/>
        </a:p>
      </dgm:t>
    </dgm:pt>
    <dgm:pt modelId="{F93BC2BF-7E32-45AE-A1F4-FA8F9177B966}" type="parTrans" cxnId="{D6AE8176-CFE8-4E63-9B8F-D4C455F1E9A7}">
      <dgm:prSet/>
      <dgm:spPr/>
      <dgm:t>
        <a:bodyPr/>
        <a:lstStyle/>
        <a:p>
          <a:endParaRPr lang="pt-BR"/>
        </a:p>
      </dgm:t>
    </dgm:pt>
    <dgm:pt modelId="{4087C09B-D765-4C36-8F0E-621647CDA764}" type="sibTrans" cxnId="{D6AE8176-CFE8-4E63-9B8F-D4C455F1E9A7}">
      <dgm:prSet/>
      <dgm:spPr/>
      <dgm:t>
        <a:bodyPr/>
        <a:lstStyle/>
        <a:p>
          <a:endParaRPr lang="pt-BR"/>
        </a:p>
      </dgm:t>
    </dgm:pt>
    <dgm:pt modelId="{F7086448-5451-4A94-9D62-DB3256375E05}">
      <dgm:prSet phldrT="[Texto]"/>
      <dgm:spPr/>
      <dgm:t>
        <a:bodyPr/>
        <a:lstStyle/>
        <a:p>
          <a:r>
            <a:rPr lang="pt-BR" dirty="0" smtClean="0"/>
            <a:t>Federações</a:t>
          </a:r>
          <a:endParaRPr lang="pt-BR" dirty="0"/>
        </a:p>
      </dgm:t>
    </dgm:pt>
    <dgm:pt modelId="{C572DE66-9A19-4894-96DE-077EF481C205}" type="parTrans" cxnId="{813ACE88-5040-4801-8E22-E4E92FD64B46}">
      <dgm:prSet/>
      <dgm:spPr/>
      <dgm:t>
        <a:bodyPr/>
        <a:lstStyle/>
        <a:p>
          <a:endParaRPr lang="pt-BR"/>
        </a:p>
      </dgm:t>
    </dgm:pt>
    <dgm:pt modelId="{6FAD9756-B9A3-469C-B564-88D3C85BAF41}" type="sibTrans" cxnId="{813ACE88-5040-4801-8E22-E4E92FD64B46}">
      <dgm:prSet/>
      <dgm:spPr/>
      <dgm:t>
        <a:bodyPr/>
        <a:lstStyle/>
        <a:p>
          <a:endParaRPr lang="pt-BR"/>
        </a:p>
      </dgm:t>
    </dgm:pt>
    <dgm:pt modelId="{4CBD66E1-8E7B-430B-9F55-36F039EDE75B}">
      <dgm:prSet phldrT="[Texto]"/>
      <dgm:spPr/>
      <dgm:t>
        <a:bodyPr/>
        <a:lstStyle/>
        <a:p>
          <a:r>
            <a:rPr lang="pt-BR" dirty="0" smtClean="0"/>
            <a:t>Sindicatos</a:t>
          </a:r>
          <a:endParaRPr lang="pt-BR" dirty="0"/>
        </a:p>
      </dgm:t>
    </dgm:pt>
    <dgm:pt modelId="{07589527-1C29-4437-BEF4-F1189EBE6BDE}" type="parTrans" cxnId="{0A6DB0EE-3752-4B23-8006-D0FAAAF55832}">
      <dgm:prSet/>
      <dgm:spPr/>
      <dgm:t>
        <a:bodyPr/>
        <a:lstStyle/>
        <a:p>
          <a:endParaRPr lang="pt-BR"/>
        </a:p>
      </dgm:t>
    </dgm:pt>
    <dgm:pt modelId="{C582CDDE-7B85-45FC-97B4-65DAF64BAC5A}" type="sibTrans" cxnId="{0A6DB0EE-3752-4B23-8006-D0FAAAF55832}">
      <dgm:prSet/>
      <dgm:spPr/>
      <dgm:t>
        <a:bodyPr/>
        <a:lstStyle/>
        <a:p>
          <a:endParaRPr lang="pt-BR"/>
        </a:p>
      </dgm:t>
    </dgm:pt>
    <dgm:pt modelId="{5C92350D-37FB-448C-BB7C-44901F1DEE51}" type="pres">
      <dgm:prSet presAssocID="{20469F03-6EF2-431A-B92C-19BBBB833160}" presName="Name0" presStyleCnt="0">
        <dgm:presLayoutVars>
          <dgm:dir/>
          <dgm:animLvl val="lvl"/>
          <dgm:resizeHandles val="exact"/>
        </dgm:presLayoutVars>
      </dgm:prSet>
      <dgm:spPr/>
    </dgm:pt>
    <dgm:pt modelId="{199367D4-4EB8-4F90-841C-6822DCE196FB}" type="pres">
      <dgm:prSet presAssocID="{DF9DFF10-CDDE-40D1-BD1A-8CE78E7544A8}" presName="Name8" presStyleCnt="0"/>
      <dgm:spPr/>
    </dgm:pt>
    <dgm:pt modelId="{357764F6-8BAD-459E-901E-5BD8EFB180B7}" type="pres">
      <dgm:prSet presAssocID="{DF9DFF10-CDDE-40D1-BD1A-8CE78E7544A8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F8C6A16-BC58-459B-8E20-46916D813BD7}" type="pres">
      <dgm:prSet presAssocID="{DF9DFF10-CDDE-40D1-BD1A-8CE78E7544A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DA33B5A-E298-4D42-89D3-99679A3FEA70}" type="pres">
      <dgm:prSet presAssocID="{F7086448-5451-4A94-9D62-DB3256375E05}" presName="Name8" presStyleCnt="0"/>
      <dgm:spPr/>
    </dgm:pt>
    <dgm:pt modelId="{5731D18F-A303-4F81-A719-07F026A263D9}" type="pres">
      <dgm:prSet presAssocID="{F7086448-5451-4A94-9D62-DB3256375E05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D102730-5F88-441C-A032-75CA2B6D5B01}" type="pres">
      <dgm:prSet presAssocID="{F7086448-5451-4A94-9D62-DB3256375E0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0706B12-B78E-47C6-906F-5BC2A2415EEB}" type="pres">
      <dgm:prSet presAssocID="{4CBD66E1-8E7B-430B-9F55-36F039EDE75B}" presName="Name8" presStyleCnt="0"/>
      <dgm:spPr/>
    </dgm:pt>
    <dgm:pt modelId="{8CF1E49F-5F7E-4518-8CD3-91D0014C4D91}" type="pres">
      <dgm:prSet presAssocID="{4CBD66E1-8E7B-430B-9F55-36F039EDE75B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692826B-2FCF-4CB7-8020-3CA1BAE9529F}" type="pres">
      <dgm:prSet presAssocID="{4CBD66E1-8E7B-430B-9F55-36F039EDE75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6AE8176-CFE8-4E63-9B8F-D4C455F1E9A7}" srcId="{20469F03-6EF2-431A-B92C-19BBBB833160}" destId="{DF9DFF10-CDDE-40D1-BD1A-8CE78E7544A8}" srcOrd="0" destOrd="0" parTransId="{F93BC2BF-7E32-45AE-A1F4-FA8F9177B966}" sibTransId="{4087C09B-D765-4C36-8F0E-621647CDA764}"/>
    <dgm:cxn modelId="{4204EF5E-4414-4148-A742-DF7D6C1B504E}" type="presOf" srcId="{4CBD66E1-8E7B-430B-9F55-36F039EDE75B}" destId="{8CF1E49F-5F7E-4518-8CD3-91D0014C4D91}" srcOrd="0" destOrd="0" presId="urn:microsoft.com/office/officeart/2005/8/layout/pyramid1"/>
    <dgm:cxn modelId="{FD6E6A03-EBEE-4433-8E9D-035023777F71}" type="presOf" srcId="{F7086448-5451-4A94-9D62-DB3256375E05}" destId="{5731D18F-A303-4F81-A719-07F026A263D9}" srcOrd="0" destOrd="0" presId="urn:microsoft.com/office/officeart/2005/8/layout/pyramid1"/>
    <dgm:cxn modelId="{9ADC6135-7E59-47BE-96B7-2B321ADEBE9E}" type="presOf" srcId="{20469F03-6EF2-431A-B92C-19BBBB833160}" destId="{5C92350D-37FB-448C-BB7C-44901F1DEE51}" srcOrd="0" destOrd="0" presId="urn:microsoft.com/office/officeart/2005/8/layout/pyramid1"/>
    <dgm:cxn modelId="{ABBC2924-10C3-40FA-8A42-6459E6D25CE5}" type="presOf" srcId="{DF9DFF10-CDDE-40D1-BD1A-8CE78E7544A8}" destId="{AF8C6A16-BC58-459B-8E20-46916D813BD7}" srcOrd="1" destOrd="0" presId="urn:microsoft.com/office/officeart/2005/8/layout/pyramid1"/>
    <dgm:cxn modelId="{0A6DB0EE-3752-4B23-8006-D0FAAAF55832}" srcId="{20469F03-6EF2-431A-B92C-19BBBB833160}" destId="{4CBD66E1-8E7B-430B-9F55-36F039EDE75B}" srcOrd="2" destOrd="0" parTransId="{07589527-1C29-4437-BEF4-F1189EBE6BDE}" sibTransId="{C582CDDE-7B85-45FC-97B4-65DAF64BAC5A}"/>
    <dgm:cxn modelId="{E1141C00-D83C-4389-8E23-3F1BCE67B33A}" type="presOf" srcId="{4CBD66E1-8E7B-430B-9F55-36F039EDE75B}" destId="{4692826B-2FCF-4CB7-8020-3CA1BAE9529F}" srcOrd="1" destOrd="0" presId="urn:microsoft.com/office/officeart/2005/8/layout/pyramid1"/>
    <dgm:cxn modelId="{A7C97D28-7550-4E58-89F1-7BA22F29F9CB}" type="presOf" srcId="{F7086448-5451-4A94-9D62-DB3256375E05}" destId="{5D102730-5F88-441C-A032-75CA2B6D5B01}" srcOrd="1" destOrd="0" presId="urn:microsoft.com/office/officeart/2005/8/layout/pyramid1"/>
    <dgm:cxn modelId="{81719764-9F51-4998-ADFD-1CF76987430A}" type="presOf" srcId="{DF9DFF10-CDDE-40D1-BD1A-8CE78E7544A8}" destId="{357764F6-8BAD-459E-901E-5BD8EFB180B7}" srcOrd="0" destOrd="0" presId="urn:microsoft.com/office/officeart/2005/8/layout/pyramid1"/>
    <dgm:cxn modelId="{813ACE88-5040-4801-8E22-E4E92FD64B46}" srcId="{20469F03-6EF2-431A-B92C-19BBBB833160}" destId="{F7086448-5451-4A94-9D62-DB3256375E05}" srcOrd="1" destOrd="0" parTransId="{C572DE66-9A19-4894-96DE-077EF481C205}" sibTransId="{6FAD9756-B9A3-469C-B564-88D3C85BAF41}"/>
    <dgm:cxn modelId="{17938721-EED2-4FE9-87A5-F6A5D199462F}" type="presParOf" srcId="{5C92350D-37FB-448C-BB7C-44901F1DEE51}" destId="{199367D4-4EB8-4F90-841C-6822DCE196FB}" srcOrd="0" destOrd="0" presId="urn:microsoft.com/office/officeart/2005/8/layout/pyramid1"/>
    <dgm:cxn modelId="{515AF70D-78FE-42A0-81BD-631A3E374418}" type="presParOf" srcId="{199367D4-4EB8-4F90-841C-6822DCE196FB}" destId="{357764F6-8BAD-459E-901E-5BD8EFB180B7}" srcOrd="0" destOrd="0" presId="urn:microsoft.com/office/officeart/2005/8/layout/pyramid1"/>
    <dgm:cxn modelId="{A3C0E3CF-D5FB-4A42-A27E-9DF2BF3B0889}" type="presParOf" srcId="{199367D4-4EB8-4F90-841C-6822DCE196FB}" destId="{AF8C6A16-BC58-459B-8E20-46916D813BD7}" srcOrd="1" destOrd="0" presId="urn:microsoft.com/office/officeart/2005/8/layout/pyramid1"/>
    <dgm:cxn modelId="{BBFC2AF2-E24D-4BCE-A808-4A88EA9191F2}" type="presParOf" srcId="{5C92350D-37FB-448C-BB7C-44901F1DEE51}" destId="{CDA33B5A-E298-4D42-89D3-99679A3FEA70}" srcOrd="1" destOrd="0" presId="urn:microsoft.com/office/officeart/2005/8/layout/pyramid1"/>
    <dgm:cxn modelId="{A9C619FA-DFE4-482F-99EF-47506553AEDA}" type="presParOf" srcId="{CDA33B5A-E298-4D42-89D3-99679A3FEA70}" destId="{5731D18F-A303-4F81-A719-07F026A263D9}" srcOrd="0" destOrd="0" presId="urn:microsoft.com/office/officeart/2005/8/layout/pyramid1"/>
    <dgm:cxn modelId="{3A4AF851-FBC5-46D4-A334-9B14CE31F802}" type="presParOf" srcId="{CDA33B5A-E298-4D42-89D3-99679A3FEA70}" destId="{5D102730-5F88-441C-A032-75CA2B6D5B01}" srcOrd="1" destOrd="0" presId="urn:microsoft.com/office/officeart/2005/8/layout/pyramid1"/>
    <dgm:cxn modelId="{0796DC97-93B7-4167-89B5-43E15321C07B}" type="presParOf" srcId="{5C92350D-37FB-448C-BB7C-44901F1DEE51}" destId="{50706B12-B78E-47C6-906F-5BC2A2415EEB}" srcOrd="2" destOrd="0" presId="urn:microsoft.com/office/officeart/2005/8/layout/pyramid1"/>
    <dgm:cxn modelId="{16331308-AABE-480D-B4FB-509EE857F1F0}" type="presParOf" srcId="{50706B12-B78E-47C6-906F-5BC2A2415EEB}" destId="{8CF1E49F-5F7E-4518-8CD3-91D0014C4D91}" srcOrd="0" destOrd="0" presId="urn:microsoft.com/office/officeart/2005/8/layout/pyramid1"/>
    <dgm:cxn modelId="{9ED3795D-8883-4A03-8A40-4462FF8E1329}" type="presParOf" srcId="{50706B12-B78E-47C6-906F-5BC2A2415EEB}" destId="{4692826B-2FCF-4CB7-8020-3CA1BAE9529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469F03-6EF2-431A-B92C-19BBBB833160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DF9DFF10-CDDE-40D1-BD1A-8CE78E7544A8}">
      <dgm:prSet phldrT="[Texto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dirty="0" smtClean="0"/>
            <a:t>Confederação</a:t>
          </a:r>
          <a:endParaRPr lang="pt-BR" dirty="0"/>
        </a:p>
      </dgm:t>
    </dgm:pt>
    <dgm:pt modelId="{F93BC2BF-7E32-45AE-A1F4-FA8F9177B966}" type="parTrans" cxnId="{D6AE8176-CFE8-4E63-9B8F-D4C455F1E9A7}">
      <dgm:prSet/>
      <dgm:spPr/>
      <dgm:t>
        <a:bodyPr/>
        <a:lstStyle/>
        <a:p>
          <a:endParaRPr lang="pt-BR"/>
        </a:p>
      </dgm:t>
    </dgm:pt>
    <dgm:pt modelId="{4087C09B-D765-4C36-8F0E-621647CDA764}" type="sibTrans" cxnId="{D6AE8176-CFE8-4E63-9B8F-D4C455F1E9A7}">
      <dgm:prSet/>
      <dgm:spPr/>
      <dgm:t>
        <a:bodyPr/>
        <a:lstStyle/>
        <a:p>
          <a:endParaRPr lang="pt-BR"/>
        </a:p>
      </dgm:t>
    </dgm:pt>
    <dgm:pt modelId="{F7086448-5451-4A94-9D62-DB3256375E05}">
      <dgm:prSet phldrT="[Texto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dirty="0" smtClean="0"/>
            <a:t>Federações</a:t>
          </a:r>
          <a:endParaRPr lang="pt-BR" dirty="0"/>
        </a:p>
      </dgm:t>
    </dgm:pt>
    <dgm:pt modelId="{C572DE66-9A19-4894-96DE-077EF481C205}" type="parTrans" cxnId="{813ACE88-5040-4801-8E22-E4E92FD64B46}">
      <dgm:prSet/>
      <dgm:spPr/>
      <dgm:t>
        <a:bodyPr/>
        <a:lstStyle/>
        <a:p>
          <a:endParaRPr lang="pt-BR"/>
        </a:p>
      </dgm:t>
    </dgm:pt>
    <dgm:pt modelId="{6FAD9756-B9A3-469C-B564-88D3C85BAF41}" type="sibTrans" cxnId="{813ACE88-5040-4801-8E22-E4E92FD64B46}">
      <dgm:prSet/>
      <dgm:spPr/>
      <dgm:t>
        <a:bodyPr/>
        <a:lstStyle/>
        <a:p>
          <a:endParaRPr lang="pt-BR"/>
        </a:p>
      </dgm:t>
    </dgm:pt>
    <dgm:pt modelId="{4CBD66E1-8E7B-430B-9F55-36F039EDE75B}">
      <dgm:prSet phldrT="[Texto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dirty="0" smtClean="0"/>
            <a:t>Sindicatos</a:t>
          </a:r>
          <a:endParaRPr lang="pt-BR" dirty="0"/>
        </a:p>
      </dgm:t>
    </dgm:pt>
    <dgm:pt modelId="{07589527-1C29-4437-BEF4-F1189EBE6BDE}" type="parTrans" cxnId="{0A6DB0EE-3752-4B23-8006-D0FAAAF55832}">
      <dgm:prSet/>
      <dgm:spPr/>
      <dgm:t>
        <a:bodyPr/>
        <a:lstStyle/>
        <a:p>
          <a:endParaRPr lang="pt-BR"/>
        </a:p>
      </dgm:t>
    </dgm:pt>
    <dgm:pt modelId="{C582CDDE-7B85-45FC-97B4-65DAF64BAC5A}" type="sibTrans" cxnId="{0A6DB0EE-3752-4B23-8006-D0FAAAF55832}">
      <dgm:prSet/>
      <dgm:spPr/>
      <dgm:t>
        <a:bodyPr/>
        <a:lstStyle/>
        <a:p>
          <a:endParaRPr lang="pt-BR"/>
        </a:p>
      </dgm:t>
    </dgm:pt>
    <dgm:pt modelId="{5C92350D-37FB-448C-BB7C-44901F1DEE51}" type="pres">
      <dgm:prSet presAssocID="{20469F03-6EF2-431A-B92C-19BBBB833160}" presName="Name0" presStyleCnt="0">
        <dgm:presLayoutVars>
          <dgm:dir/>
          <dgm:animLvl val="lvl"/>
          <dgm:resizeHandles val="exact"/>
        </dgm:presLayoutVars>
      </dgm:prSet>
      <dgm:spPr/>
    </dgm:pt>
    <dgm:pt modelId="{199367D4-4EB8-4F90-841C-6822DCE196FB}" type="pres">
      <dgm:prSet presAssocID="{DF9DFF10-CDDE-40D1-BD1A-8CE78E7544A8}" presName="Name8" presStyleCnt="0"/>
      <dgm:spPr/>
    </dgm:pt>
    <dgm:pt modelId="{357764F6-8BAD-459E-901E-5BD8EFB180B7}" type="pres">
      <dgm:prSet presAssocID="{DF9DFF10-CDDE-40D1-BD1A-8CE78E7544A8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F8C6A16-BC58-459B-8E20-46916D813BD7}" type="pres">
      <dgm:prSet presAssocID="{DF9DFF10-CDDE-40D1-BD1A-8CE78E7544A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DA33B5A-E298-4D42-89D3-99679A3FEA70}" type="pres">
      <dgm:prSet presAssocID="{F7086448-5451-4A94-9D62-DB3256375E05}" presName="Name8" presStyleCnt="0"/>
      <dgm:spPr/>
    </dgm:pt>
    <dgm:pt modelId="{5731D18F-A303-4F81-A719-07F026A263D9}" type="pres">
      <dgm:prSet presAssocID="{F7086448-5451-4A94-9D62-DB3256375E05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D102730-5F88-441C-A032-75CA2B6D5B01}" type="pres">
      <dgm:prSet presAssocID="{F7086448-5451-4A94-9D62-DB3256375E0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0706B12-B78E-47C6-906F-5BC2A2415EEB}" type="pres">
      <dgm:prSet presAssocID="{4CBD66E1-8E7B-430B-9F55-36F039EDE75B}" presName="Name8" presStyleCnt="0"/>
      <dgm:spPr/>
    </dgm:pt>
    <dgm:pt modelId="{8CF1E49F-5F7E-4518-8CD3-91D0014C4D91}" type="pres">
      <dgm:prSet presAssocID="{4CBD66E1-8E7B-430B-9F55-36F039EDE75B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692826B-2FCF-4CB7-8020-3CA1BAE9529F}" type="pres">
      <dgm:prSet presAssocID="{4CBD66E1-8E7B-430B-9F55-36F039EDE75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A76951C-EB92-4C6D-97BC-1AF54DA90EDF}" type="presOf" srcId="{20469F03-6EF2-431A-B92C-19BBBB833160}" destId="{5C92350D-37FB-448C-BB7C-44901F1DEE51}" srcOrd="0" destOrd="0" presId="urn:microsoft.com/office/officeart/2005/8/layout/pyramid1"/>
    <dgm:cxn modelId="{EA24267A-0465-4DAA-A07C-8375776C1B54}" type="presOf" srcId="{F7086448-5451-4A94-9D62-DB3256375E05}" destId="{5731D18F-A303-4F81-A719-07F026A263D9}" srcOrd="0" destOrd="0" presId="urn:microsoft.com/office/officeart/2005/8/layout/pyramid1"/>
    <dgm:cxn modelId="{813ACE88-5040-4801-8E22-E4E92FD64B46}" srcId="{20469F03-6EF2-431A-B92C-19BBBB833160}" destId="{F7086448-5451-4A94-9D62-DB3256375E05}" srcOrd="1" destOrd="0" parTransId="{C572DE66-9A19-4894-96DE-077EF481C205}" sibTransId="{6FAD9756-B9A3-469C-B564-88D3C85BAF41}"/>
    <dgm:cxn modelId="{B30BBC2F-FBE1-4DD0-AFB4-D158EA7D0CB6}" type="presOf" srcId="{4CBD66E1-8E7B-430B-9F55-36F039EDE75B}" destId="{4692826B-2FCF-4CB7-8020-3CA1BAE9529F}" srcOrd="1" destOrd="0" presId="urn:microsoft.com/office/officeart/2005/8/layout/pyramid1"/>
    <dgm:cxn modelId="{34BDBB34-1C5A-4A2F-A46C-FE805924664A}" type="presOf" srcId="{F7086448-5451-4A94-9D62-DB3256375E05}" destId="{5D102730-5F88-441C-A032-75CA2B6D5B01}" srcOrd="1" destOrd="0" presId="urn:microsoft.com/office/officeart/2005/8/layout/pyramid1"/>
    <dgm:cxn modelId="{D6AE8176-CFE8-4E63-9B8F-D4C455F1E9A7}" srcId="{20469F03-6EF2-431A-B92C-19BBBB833160}" destId="{DF9DFF10-CDDE-40D1-BD1A-8CE78E7544A8}" srcOrd="0" destOrd="0" parTransId="{F93BC2BF-7E32-45AE-A1F4-FA8F9177B966}" sibTransId="{4087C09B-D765-4C36-8F0E-621647CDA764}"/>
    <dgm:cxn modelId="{33712421-1E9C-4C6F-BE70-C9621D1CC9F8}" type="presOf" srcId="{4CBD66E1-8E7B-430B-9F55-36F039EDE75B}" destId="{8CF1E49F-5F7E-4518-8CD3-91D0014C4D91}" srcOrd="0" destOrd="0" presId="urn:microsoft.com/office/officeart/2005/8/layout/pyramid1"/>
    <dgm:cxn modelId="{D6F244CE-FD78-4BD4-9C6F-43C3102FA284}" type="presOf" srcId="{DF9DFF10-CDDE-40D1-BD1A-8CE78E7544A8}" destId="{AF8C6A16-BC58-459B-8E20-46916D813BD7}" srcOrd="1" destOrd="0" presId="urn:microsoft.com/office/officeart/2005/8/layout/pyramid1"/>
    <dgm:cxn modelId="{0A6DB0EE-3752-4B23-8006-D0FAAAF55832}" srcId="{20469F03-6EF2-431A-B92C-19BBBB833160}" destId="{4CBD66E1-8E7B-430B-9F55-36F039EDE75B}" srcOrd="2" destOrd="0" parTransId="{07589527-1C29-4437-BEF4-F1189EBE6BDE}" sibTransId="{C582CDDE-7B85-45FC-97B4-65DAF64BAC5A}"/>
    <dgm:cxn modelId="{7CD3EC01-41D7-4043-902D-74D765BD144D}" type="presOf" srcId="{DF9DFF10-CDDE-40D1-BD1A-8CE78E7544A8}" destId="{357764F6-8BAD-459E-901E-5BD8EFB180B7}" srcOrd="0" destOrd="0" presId="urn:microsoft.com/office/officeart/2005/8/layout/pyramid1"/>
    <dgm:cxn modelId="{87922429-D75A-4078-A458-1C7D01875BF9}" type="presParOf" srcId="{5C92350D-37FB-448C-BB7C-44901F1DEE51}" destId="{199367D4-4EB8-4F90-841C-6822DCE196FB}" srcOrd="0" destOrd="0" presId="urn:microsoft.com/office/officeart/2005/8/layout/pyramid1"/>
    <dgm:cxn modelId="{186653C9-8523-4D65-981F-DF4B8BA9A460}" type="presParOf" srcId="{199367D4-4EB8-4F90-841C-6822DCE196FB}" destId="{357764F6-8BAD-459E-901E-5BD8EFB180B7}" srcOrd="0" destOrd="0" presId="urn:microsoft.com/office/officeart/2005/8/layout/pyramid1"/>
    <dgm:cxn modelId="{BE9D1434-24F9-4707-A97F-CEDE9DFDB75D}" type="presParOf" srcId="{199367D4-4EB8-4F90-841C-6822DCE196FB}" destId="{AF8C6A16-BC58-459B-8E20-46916D813BD7}" srcOrd="1" destOrd="0" presId="urn:microsoft.com/office/officeart/2005/8/layout/pyramid1"/>
    <dgm:cxn modelId="{888A880B-8FED-4BC4-868B-BB7424063D6B}" type="presParOf" srcId="{5C92350D-37FB-448C-BB7C-44901F1DEE51}" destId="{CDA33B5A-E298-4D42-89D3-99679A3FEA70}" srcOrd="1" destOrd="0" presId="urn:microsoft.com/office/officeart/2005/8/layout/pyramid1"/>
    <dgm:cxn modelId="{8E7B4B98-2591-4060-A6DF-4BA38FAB17D9}" type="presParOf" srcId="{CDA33B5A-E298-4D42-89D3-99679A3FEA70}" destId="{5731D18F-A303-4F81-A719-07F026A263D9}" srcOrd="0" destOrd="0" presId="urn:microsoft.com/office/officeart/2005/8/layout/pyramid1"/>
    <dgm:cxn modelId="{34EC13FE-F415-4A1D-9B62-6AA6A4E772CD}" type="presParOf" srcId="{CDA33B5A-E298-4D42-89D3-99679A3FEA70}" destId="{5D102730-5F88-441C-A032-75CA2B6D5B01}" srcOrd="1" destOrd="0" presId="urn:microsoft.com/office/officeart/2005/8/layout/pyramid1"/>
    <dgm:cxn modelId="{A422A511-6AB7-40F9-866A-08571556D16D}" type="presParOf" srcId="{5C92350D-37FB-448C-BB7C-44901F1DEE51}" destId="{50706B12-B78E-47C6-906F-5BC2A2415EEB}" srcOrd="2" destOrd="0" presId="urn:microsoft.com/office/officeart/2005/8/layout/pyramid1"/>
    <dgm:cxn modelId="{BCD9CEC4-A910-46CF-8BC0-DE82279D3D37}" type="presParOf" srcId="{50706B12-B78E-47C6-906F-5BC2A2415EEB}" destId="{8CF1E49F-5F7E-4518-8CD3-91D0014C4D91}" srcOrd="0" destOrd="0" presId="urn:microsoft.com/office/officeart/2005/8/layout/pyramid1"/>
    <dgm:cxn modelId="{EFEAC3D3-07CA-42C4-8902-B9060A0E3E2F}" type="presParOf" srcId="{50706B12-B78E-47C6-906F-5BC2A2415EEB}" destId="{4692826B-2FCF-4CB7-8020-3CA1BAE9529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7764F6-8BAD-459E-901E-5BD8EFB180B7}">
      <dsp:nvSpPr>
        <dsp:cNvPr id="0" name=""/>
        <dsp:cNvSpPr/>
      </dsp:nvSpPr>
      <dsp:spPr>
        <a:xfrm>
          <a:off x="2236409" y="0"/>
          <a:ext cx="2236409" cy="1509082"/>
        </a:xfrm>
        <a:prstGeom prst="trapezoid">
          <a:avLst>
            <a:gd name="adj" fmla="val 7409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/>
            <a:t>Confederação</a:t>
          </a:r>
          <a:endParaRPr lang="pt-BR" sz="3000" kern="1200" dirty="0"/>
        </a:p>
      </dsp:txBody>
      <dsp:txXfrm>
        <a:off x="2236409" y="0"/>
        <a:ext cx="2236409" cy="1509082"/>
      </dsp:txXfrm>
    </dsp:sp>
    <dsp:sp modelId="{5731D18F-A303-4F81-A719-07F026A263D9}">
      <dsp:nvSpPr>
        <dsp:cNvPr id="0" name=""/>
        <dsp:cNvSpPr/>
      </dsp:nvSpPr>
      <dsp:spPr>
        <a:xfrm>
          <a:off x="1118204" y="1509082"/>
          <a:ext cx="4472819" cy="1509082"/>
        </a:xfrm>
        <a:prstGeom prst="trapezoid">
          <a:avLst>
            <a:gd name="adj" fmla="val 7409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/>
            <a:t>Federações</a:t>
          </a:r>
          <a:endParaRPr lang="pt-BR" sz="3000" kern="1200" dirty="0"/>
        </a:p>
      </dsp:txBody>
      <dsp:txXfrm>
        <a:off x="1900948" y="1509082"/>
        <a:ext cx="2907332" cy="1509082"/>
      </dsp:txXfrm>
    </dsp:sp>
    <dsp:sp modelId="{8CF1E49F-5F7E-4518-8CD3-91D0014C4D91}">
      <dsp:nvSpPr>
        <dsp:cNvPr id="0" name=""/>
        <dsp:cNvSpPr/>
      </dsp:nvSpPr>
      <dsp:spPr>
        <a:xfrm>
          <a:off x="0" y="3018165"/>
          <a:ext cx="6709229" cy="1509082"/>
        </a:xfrm>
        <a:prstGeom prst="trapezoid">
          <a:avLst>
            <a:gd name="adj" fmla="val 7409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/>
            <a:t>Sindicatos</a:t>
          </a:r>
          <a:endParaRPr lang="pt-BR" sz="3000" kern="1200" dirty="0"/>
        </a:p>
      </dsp:txBody>
      <dsp:txXfrm>
        <a:off x="1174115" y="3018165"/>
        <a:ext cx="4360998" cy="15090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7764F6-8BAD-459E-901E-5BD8EFB180B7}">
      <dsp:nvSpPr>
        <dsp:cNvPr id="0" name=""/>
        <dsp:cNvSpPr/>
      </dsp:nvSpPr>
      <dsp:spPr>
        <a:xfrm>
          <a:off x="2236409" y="0"/>
          <a:ext cx="2236409" cy="1509082"/>
        </a:xfrm>
        <a:prstGeom prst="trapezoid">
          <a:avLst>
            <a:gd name="adj" fmla="val 74098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/>
            <a:t>Confederação</a:t>
          </a:r>
          <a:endParaRPr lang="pt-BR" sz="3000" kern="1200" dirty="0"/>
        </a:p>
      </dsp:txBody>
      <dsp:txXfrm>
        <a:off x="2236409" y="0"/>
        <a:ext cx="2236409" cy="1509082"/>
      </dsp:txXfrm>
    </dsp:sp>
    <dsp:sp modelId="{5731D18F-A303-4F81-A719-07F026A263D9}">
      <dsp:nvSpPr>
        <dsp:cNvPr id="0" name=""/>
        <dsp:cNvSpPr/>
      </dsp:nvSpPr>
      <dsp:spPr>
        <a:xfrm>
          <a:off x="1118204" y="1509082"/>
          <a:ext cx="4472819" cy="1509082"/>
        </a:xfrm>
        <a:prstGeom prst="trapezoid">
          <a:avLst>
            <a:gd name="adj" fmla="val 74098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/>
            <a:t>Federações</a:t>
          </a:r>
          <a:endParaRPr lang="pt-BR" sz="3000" kern="1200" dirty="0"/>
        </a:p>
      </dsp:txBody>
      <dsp:txXfrm>
        <a:off x="1900948" y="1509082"/>
        <a:ext cx="2907332" cy="1509082"/>
      </dsp:txXfrm>
    </dsp:sp>
    <dsp:sp modelId="{8CF1E49F-5F7E-4518-8CD3-91D0014C4D91}">
      <dsp:nvSpPr>
        <dsp:cNvPr id="0" name=""/>
        <dsp:cNvSpPr/>
      </dsp:nvSpPr>
      <dsp:spPr>
        <a:xfrm>
          <a:off x="0" y="3018165"/>
          <a:ext cx="6709229" cy="1509082"/>
        </a:xfrm>
        <a:prstGeom prst="trapezoid">
          <a:avLst>
            <a:gd name="adj" fmla="val 74098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/>
            <a:t>Sindicatos</a:t>
          </a:r>
          <a:endParaRPr lang="pt-BR" sz="3000" kern="1200" dirty="0"/>
        </a:p>
      </dsp:txBody>
      <dsp:txXfrm>
        <a:off x="1174115" y="3018165"/>
        <a:ext cx="4360998" cy="15090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5E925B-3519-4EEC-B22D-37641BB9F2C9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76D48-98E4-4D21-9115-54F55C5D19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7480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F8CC-2AD7-4534-BAF0-B74DDB232F61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C6E9-887B-4E9C-AD7B-FABDCB59A6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2472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F8CC-2AD7-4534-BAF0-B74DDB232F61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C6E9-887B-4E9C-AD7B-FABDCB59A6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160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F8CC-2AD7-4534-BAF0-B74DDB232F61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C6E9-887B-4E9C-AD7B-FABDCB59A6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78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F8CC-2AD7-4534-BAF0-B74DDB232F61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C6E9-887B-4E9C-AD7B-FABDCB59A6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7885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F8CC-2AD7-4534-BAF0-B74DDB232F61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C6E9-887B-4E9C-AD7B-FABDCB59A6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955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F8CC-2AD7-4534-BAF0-B74DDB232F61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C6E9-887B-4E9C-AD7B-FABDCB59A6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821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F8CC-2AD7-4534-BAF0-B74DDB232F61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C6E9-887B-4E9C-AD7B-FABDCB59A6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7680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F8CC-2AD7-4534-BAF0-B74DDB232F61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C6E9-887B-4E9C-AD7B-FABDCB59A6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860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F8CC-2AD7-4534-BAF0-B74DDB232F61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C6E9-887B-4E9C-AD7B-FABDCB59A6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767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F8CC-2AD7-4534-BAF0-B74DDB232F61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C6E9-887B-4E9C-AD7B-FABDCB59A6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186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F8CC-2AD7-4534-BAF0-B74DDB232F61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C6E9-887B-4E9C-AD7B-FABDCB59A6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839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7F8CC-2AD7-4534-BAF0-B74DDB232F61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8C6E9-887B-4E9C-AD7B-FABDCB59A6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825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-2" y="2016369"/>
            <a:ext cx="12192000" cy="2836849"/>
          </a:xfrm>
          <a:prstGeom prst="rect">
            <a:avLst/>
          </a:prstGeom>
          <a:solidFill>
            <a:srgbClr val="EEF2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EEF2F0"/>
              </a:solidFill>
            </a:endParaRPr>
          </a:p>
        </p:txBody>
      </p:sp>
      <p:sp>
        <p:nvSpPr>
          <p:cNvPr id="4" name="CaixaDeTexto 4"/>
          <p:cNvSpPr txBox="1">
            <a:spLocks noChangeArrowheads="1"/>
          </p:cNvSpPr>
          <p:nvPr/>
        </p:nvSpPr>
        <p:spPr bwMode="auto">
          <a:xfrm>
            <a:off x="597875" y="2648688"/>
            <a:ext cx="111791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3600" b="1" cap="sm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Entendendo a moderniza</a:t>
            </a:r>
            <a:r>
              <a:rPr lang="en-US" altLang="pt-BR" sz="3600" b="1" cap="small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ção</a:t>
            </a:r>
            <a:r>
              <a:rPr lang="en-US" altLang="pt-BR" sz="3600" b="1" cap="small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altLang="pt-BR" sz="3600" b="1" cap="small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trabalhista</a:t>
            </a:r>
            <a:endParaRPr lang="pt-BR" altLang="pt-BR" sz="3000" b="1" cap="small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55650" y="3262555"/>
            <a:ext cx="9530862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3400" spc="-100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Reflexos </a:t>
            </a:r>
            <a:r>
              <a:rPr lang="pt-BR" sz="3400" spc="-1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Sistema Confederativo </a:t>
            </a:r>
            <a:r>
              <a:rPr lang="pt-BR" sz="3400" spc="-100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</a:t>
            </a:r>
            <a:r>
              <a:rPr lang="pt-BR" sz="3400" spc="-1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Representação Sindical</a:t>
            </a:r>
          </a:p>
        </p:txBody>
      </p:sp>
      <p:sp>
        <p:nvSpPr>
          <p:cNvPr id="9" name="Retângulo 8"/>
          <p:cNvSpPr/>
          <p:nvPr/>
        </p:nvSpPr>
        <p:spPr>
          <a:xfrm>
            <a:off x="0" y="5911705"/>
            <a:ext cx="12192000" cy="23526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0" y="5555275"/>
            <a:ext cx="9397389" cy="234082"/>
          </a:xfrm>
          <a:prstGeom prst="rect">
            <a:avLst/>
          </a:prstGeom>
          <a:solidFill>
            <a:srgbClr val="C2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0" y="5202175"/>
            <a:ext cx="6290633" cy="232711"/>
          </a:xfrm>
          <a:prstGeom prst="rect">
            <a:avLst/>
          </a:prstGeom>
          <a:solidFill>
            <a:srgbClr val="87A5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-1" y="4853217"/>
            <a:ext cx="3128791" cy="234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555650" y="4370825"/>
            <a:ext cx="2573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pt-BR" sz="2400" b="1" cap="small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- </a:t>
            </a:r>
            <a:r>
              <a:rPr lang="en-US" altLang="pt-BR" b="1" cap="small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L</a:t>
            </a:r>
            <a:r>
              <a:rPr lang="en-US" altLang="pt-BR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ei n. 13.467/2017 </a:t>
            </a:r>
            <a:r>
              <a:rPr lang="en-US" altLang="pt-BR" sz="2000" b="1" cap="small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- </a:t>
            </a:r>
            <a:endParaRPr lang="pt-BR" altLang="pt-BR" sz="2000" b="1" cap="small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257830" y="5098055"/>
            <a:ext cx="11651134" cy="1068135"/>
          </a:xfrm>
          <a:prstGeom prst="rect">
            <a:avLst/>
          </a:pr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pt-BR" sz="2400" b="1" dirty="0" smtClean="0">
                <a:solidFill>
                  <a:schemeClr val="tx1"/>
                </a:solidFill>
              </a:rPr>
              <a:t>Sylvia Lorena</a:t>
            </a:r>
            <a:endParaRPr lang="pt-B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75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tângulo 39"/>
          <p:cNvSpPr/>
          <p:nvPr/>
        </p:nvSpPr>
        <p:spPr>
          <a:xfrm>
            <a:off x="0" y="6634203"/>
            <a:ext cx="12192000" cy="23526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41" name="Retângulo 40"/>
          <p:cNvSpPr/>
          <p:nvPr/>
        </p:nvSpPr>
        <p:spPr>
          <a:xfrm>
            <a:off x="-1" y="6490800"/>
            <a:ext cx="9397389" cy="234082"/>
          </a:xfrm>
          <a:prstGeom prst="rect">
            <a:avLst/>
          </a:prstGeom>
          <a:solidFill>
            <a:srgbClr val="C2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0" y="6346800"/>
            <a:ext cx="6290633" cy="232711"/>
          </a:xfrm>
          <a:prstGeom prst="rect">
            <a:avLst/>
          </a:prstGeom>
          <a:solidFill>
            <a:srgbClr val="87A5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-1" y="6202800"/>
            <a:ext cx="3128791" cy="2315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1" y="0"/>
            <a:ext cx="12192000" cy="788895"/>
          </a:xfrm>
          <a:prstGeom prst="rect">
            <a:avLst/>
          </a:prstGeom>
          <a:solidFill>
            <a:srgbClr val="EEF2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EEF2F0"/>
              </a:solidFill>
            </a:endParaRPr>
          </a:p>
        </p:txBody>
      </p:sp>
      <p:sp>
        <p:nvSpPr>
          <p:cNvPr id="4" name="CaixaDeTexto 4"/>
          <p:cNvSpPr txBox="1">
            <a:spLocks noChangeArrowheads="1"/>
          </p:cNvSpPr>
          <p:nvPr/>
        </p:nvSpPr>
        <p:spPr bwMode="auto">
          <a:xfrm>
            <a:off x="506421" y="90742"/>
            <a:ext cx="111791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3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Lei n. 13.467, de 13 de julho de 2017</a:t>
            </a:r>
            <a:endParaRPr lang="pt-BR" altLang="pt-BR" sz="3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6" name="CaixaDeTexto 4"/>
          <p:cNvSpPr txBox="1">
            <a:spLocks noChangeArrowheads="1"/>
          </p:cNvSpPr>
          <p:nvPr/>
        </p:nvSpPr>
        <p:spPr bwMode="auto">
          <a:xfrm>
            <a:off x="2724150" y="1177176"/>
            <a:ext cx="6743700" cy="60939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t-BR" altLang="pt-BR" sz="3360" b="1" dirty="0">
                <a:latin typeface="Century Gothic" panose="020B0502020202020204" pitchFamily="34" charset="0"/>
              </a:rPr>
              <a:t>MODERNIZA</a:t>
            </a:r>
            <a:r>
              <a:rPr lang="en-US" altLang="pt-BR" sz="3360" b="1" dirty="0">
                <a:latin typeface="Century Gothic" panose="020B0502020202020204" pitchFamily="34" charset="0"/>
              </a:rPr>
              <a:t>ÇÃO TRABALHISTA</a:t>
            </a:r>
            <a:endParaRPr lang="pt-BR" altLang="pt-BR" sz="2160" b="1" dirty="0">
              <a:latin typeface="Century Gothic" panose="020B0502020202020204" pitchFamily="34" charset="0"/>
            </a:endParaRPr>
          </a:p>
        </p:txBody>
      </p:sp>
      <p:grpSp>
        <p:nvGrpSpPr>
          <p:cNvPr id="27" name="Grupo 26"/>
          <p:cNvGrpSpPr/>
          <p:nvPr/>
        </p:nvGrpSpPr>
        <p:grpSpPr>
          <a:xfrm>
            <a:off x="4569259" y="2732037"/>
            <a:ext cx="2811430" cy="1717393"/>
            <a:chOff x="3311015" y="2878622"/>
            <a:chExt cx="2342858" cy="1431161"/>
          </a:xfrm>
        </p:grpSpPr>
        <p:sp>
          <p:nvSpPr>
            <p:cNvPr id="28" name="CaixaDeTexto 2"/>
            <p:cNvSpPr txBox="1">
              <a:spLocks noChangeArrowheads="1"/>
            </p:cNvSpPr>
            <p:nvPr/>
          </p:nvSpPr>
          <p:spPr bwMode="auto">
            <a:xfrm>
              <a:off x="3311015" y="2878622"/>
              <a:ext cx="2342858" cy="14311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160" b="1" dirty="0">
                  <a:latin typeface="Century Gothic" panose="020B0502020202020204" pitchFamily="34" charset="0"/>
                </a:rPr>
                <a:t>QUANDO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2160" b="1" dirty="0">
                <a:latin typeface="Century Gothic" panose="020B0502020202020204" pitchFamily="34" charset="0"/>
                <a:cs typeface="Tahoma" panose="020B060403050404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2160" b="1" dirty="0">
                <a:latin typeface="Century Gothic" panose="020B0502020202020204" pitchFamily="34" charset="0"/>
                <a:cs typeface="Tahoma" panose="020B060403050404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2160" b="1" dirty="0">
                <a:latin typeface="Century Gothic" panose="020B0502020202020204" pitchFamily="34" charset="0"/>
                <a:cs typeface="Tahoma" panose="020B060403050404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920" dirty="0">
                  <a:latin typeface="Century Gothic" panose="020B0502020202020204" pitchFamily="34" charset="0"/>
                  <a:cs typeface="Tahoma" panose="020B0604030504040204" pitchFamily="34" charset="0"/>
                </a:rPr>
                <a:t>DEZEMBRO DE 2016</a:t>
              </a:r>
              <a:endParaRPr lang="pt-BR" altLang="pt-BR" sz="1440" dirty="0">
                <a:latin typeface="Century Gothic" panose="020B0502020202020204" pitchFamily="34" charset="0"/>
              </a:endParaRPr>
            </a:p>
          </p:txBody>
        </p:sp>
        <p:sp>
          <p:nvSpPr>
            <p:cNvPr id="29" name="Freeform 450"/>
            <p:cNvSpPr/>
            <p:nvPr/>
          </p:nvSpPr>
          <p:spPr>
            <a:xfrm>
              <a:off x="4248060" y="3342269"/>
              <a:ext cx="468767" cy="504567"/>
            </a:xfrm>
            <a:custGeom>
              <a:avLst/>
              <a:gdLst/>
              <a:ahLst/>
              <a:cxnLst/>
              <a:rect l="l" t="t" r="r" b="b"/>
              <a:pathLst>
                <a:path w="468766" h="504825">
                  <a:moveTo>
                    <a:pt x="117192" y="0"/>
                  </a:moveTo>
                  <a:lnTo>
                    <a:pt x="135221" y="0"/>
                  </a:lnTo>
                  <a:cubicBezTo>
                    <a:pt x="147617" y="0"/>
                    <a:pt x="158228" y="4413"/>
                    <a:pt x="167054" y="13240"/>
                  </a:cubicBezTo>
                  <a:cubicBezTo>
                    <a:pt x="175881" y="22067"/>
                    <a:pt x="180295" y="32679"/>
                    <a:pt x="180295" y="45074"/>
                  </a:cubicBezTo>
                  <a:lnTo>
                    <a:pt x="180295" y="72118"/>
                  </a:lnTo>
                  <a:lnTo>
                    <a:pt x="288471" y="72118"/>
                  </a:lnTo>
                  <a:lnTo>
                    <a:pt x="288471" y="45074"/>
                  </a:lnTo>
                  <a:cubicBezTo>
                    <a:pt x="288471" y="32679"/>
                    <a:pt x="292885" y="22067"/>
                    <a:pt x="301712" y="13240"/>
                  </a:cubicBezTo>
                  <a:cubicBezTo>
                    <a:pt x="310539" y="4413"/>
                    <a:pt x="321150" y="0"/>
                    <a:pt x="333545" y="0"/>
                  </a:cubicBezTo>
                  <a:lnTo>
                    <a:pt x="351574" y="0"/>
                  </a:lnTo>
                  <a:cubicBezTo>
                    <a:pt x="363970" y="0"/>
                    <a:pt x="374581" y="4413"/>
                    <a:pt x="383408" y="13240"/>
                  </a:cubicBezTo>
                  <a:cubicBezTo>
                    <a:pt x="392235" y="22067"/>
                    <a:pt x="396648" y="32679"/>
                    <a:pt x="396648" y="45074"/>
                  </a:cubicBezTo>
                  <a:lnTo>
                    <a:pt x="396648" y="72118"/>
                  </a:lnTo>
                  <a:lnTo>
                    <a:pt x="432707" y="72118"/>
                  </a:lnTo>
                  <a:cubicBezTo>
                    <a:pt x="442473" y="72118"/>
                    <a:pt x="450924" y="75686"/>
                    <a:pt x="458061" y="82823"/>
                  </a:cubicBezTo>
                  <a:cubicBezTo>
                    <a:pt x="465198" y="89960"/>
                    <a:pt x="468766" y="98411"/>
                    <a:pt x="468766" y="108177"/>
                  </a:cubicBezTo>
                  <a:lnTo>
                    <a:pt x="468766" y="468766"/>
                  </a:lnTo>
                  <a:cubicBezTo>
                    <a:pt x="468766" y="478532"/>
                    <a:pt x="465198" y="486983"/>
                    <a:pt x="458061" y="494120"/>
                  </a:cubicBezTo>
                  <a:cubicBezTo>
                    <a:pt x="450924" y="501257"/>
                    <a:pt x="442473" y="504825"/>
                    <a:pt x="432707" y="504825"/>
                  </a:cubicBezTo>
                  <a:lnTo>
                    <a:pt x="36059" y="504825"/>
                  </a:lnTo>
                  <a:cubicBezTo>
                    <a:pt x="26293" y="504825"/>
                    <a:pt x="17841" y="501257"/>
                    <a:pt x="10705" y="494120"/>
                  </a:cubicBezTo>
                  <a:cubicBezTo>
                    <a:pt x="3568" y="486983"/>
                    <a:pt x="0" y="478532"/>
                    <a:pt x="0" y="468766"/>
                  </a:cubicBezTo>
                  <a:lnTo>
                    <a:pt x="0" y="108177"/>
                  </a:lnTo>
                  <a:cubicBezTo>
                    <a:pt x="0" y="98411"/>
                    <a:pt x="3568" y="89960"/>
                    <a:pt x="10705" y="82823"/>
                  </a:cubicBezTo>
                  <a:cubicBezTo>
                    <a:pt x="17841" y="75686"/>
                    <a:pt x="26293" y="72118"/>
                    <a:pt x="36059" y="72118"/>
                  </a:cubicBezTo>
                  <a:lnTo>
                    <a:pt x="72118" y="72118"/>
                  </a:lnTo>
                  <a:lnTo>
                    <a:pt x="72118" y="45074"/>
                  </a:lnTo>
                  <a:cubicBezTo>
                    <a:pt x="72118" y="32679"/>
                    <a:pt x="76531" y="22067"/>
                    <a:pt x="85358" y="13240"/>
                  </a:cubicBezTo>
                  <a:cubicBezTo>
                    <a:pt x="94185" y="4413"/>
                    <a:pt x="104797" y="0"/>
                    <a:pt x="117192" y="0"/>
                  </a:cubicBezTo>
                  <a:close/>
                  <a:moveTo>
                    <a:pt x="117192" y="36059"/>
                  </a:moveTo>
                  <a:cubicBezTo>
                    <a:pt x="114750" y="36059"/>
                    <a:pt x="112637" y="36951"/>
                    <a:pt x="110853" y="38735"/>
                  </a:cubicBezTo>
                  <a:cubicBezTo>
                    <a:pt x="109069" y="40519"/>
                    <a:pt x="108177" y="42632"/>
                    <a:pt x="108177" y="45074"/>
                  </a:cubicBezTo>
                  <a:lnTo>
                    <a:pt x="108177" y="126206"/>
                  </a:lnTo>
                  <a:cubicBezTo>
                    <a:pt x="108177" y="128648"/>
                    <a:pt x="109069" y="130761"/>
                    <a:pt x="110853" y="132545"/>
                  </a:cubicBezTo>
                  <a:cubicBezTo>
                    <a:pt x="112637" y="134329"/>
                    <a:pt x="114750" y="135221"/>
                    <a:pt x="117192" y="135221"/>
                  </a:cubicBezTo>
                  <a:lnTo>
                    <a:pt x="135221" y="135221"/>
                  </a:lnTo>
                  <a:cubicBezTo>
                    <a:pt x="137663" y="135221"/>
                    <a:pt x="139775" y="134329"/>
                    <a:pt x="141559" y="132545"/>
                  </a:cubicBezTo>
                  <a:cubicBezTo>
                    <a:pt x="143344" y="130761"/>
                    <a:pt x="144236" y="128648"/>
                    <a:pt x="144236" y="126206"/>
                  </a:cubicBezTo>
                  <a:lnTo>
                    <a:pt x="144236" y="45074"/>
                  </a:lnTo>
                  <a:cubicBezTo>
                    <a:pt x="144236" y="42632"/>
                    <a:pt x="143344" y="40519"/>
                    <a:pt x="141559" y="38735"/>
                  </a:cubicBezTo>
                  <a:cubicBezTo>
                    <a:pt x="139775" y="36951"/>
                    <a:pt x="137663" y="36059"/>
                    <a:pt x="135221" y="36059"/>
                  </a:cubicBezTo>
                  <a:lnTo>
                    <a:pt x="117192" y="36059"/>
                  </a:lnTo>
                  <a:close/>
                  <a:moveTo>
                    <a:pt x="36059" y="180295"/>
                  </a:moveTo>
                  <a:lnTo>
                    <a:pt x="36059" y="261427"/>
                  </a:lnTo>
                  <a:lnTo>
                    <a:pt x="117192" y="261427"/>
                  </a:lnTo>
                  <a:lnTo>
                    <a:pt x="117192" y="180295"/>
                  </a:lnTo>
                  <a:lnTo>
                    <a:pt x="36059" y="180295"/>
                  </a:lnTo>
                  <a:close/>
                  <a:moveTo>
                    <a:pt x="135221" y="180295"/>
                  </a:moveTo>
                  <a:lnTo>
                    <a:pt x="135221" y="261427"/>
                  </a:lnTo>
                  <a:lnTo>
                    <a:pt x="225368" y="261427"/>
                  </a:lnTo>
                  <a:lnTo>
                    <a:pt x="225368" y="180295"/>
                  </a:lnTo>
                  <a:lnTo>
                    <a:pt x="135221" y="180295"/>
                  </a:lnTo>
                  <a:close/>
                  <a:moveTo>
                    <a:pt x="243398" y="180295"/>
                  </a:moveTo>
                  <a:lnTo>
                    <a:pt x="243398" y="261427"/>
                  </a:lnTo>
                  <a:lnTo>
                    <a:pt x="333545" y="261427"/>
                  </a:lnTo>
                  <a:lnTo>
                    <a:pt x="333545" y="180295"/>
                  </a:lnTo>
                  <a:lnTo>
                    <a:pt x="243398" y="180295"/>
                  </a:lnTo>
                  <a:close/>
                  <a:moveTo>
                    <a:pt x="351574" y="180295"/>
                  </a:moveTo>
                  <a:lnTo>
                    <a:pt x="351574" y="261427"/>
                  </a:lnTo>
                  <a:lnTo>
                    <a:pt x="432707" y="261427"/>
                  </a:lnTo>
                  <a:lnTo>
                    <a:pt x="432707" y="180295"/>
                  </a:lnTo>
                  <a:lnTo>
                    <a:pt x="351574" y="180295"/>
                  </a:lnTo>
                  <a:close/>
                  <a:moveTo>
                    <a:pt x="36059" y="279457"/>
                  </a:moveTo>
                  <a:lnTo>
                    <a:pt x="36059" y="369604"/>
                  </a:lnTo>
                  <a:lnTo>
                    <a:pt x="117192" y="369604"/>
                  </a:lnTo>
                  <a:lnTo>
                    <a:pt x="117192" y="279457"/>
                  </a:lnTo>
                  <a:lnTo>
                    <a:pt x="36059" y="279457"/>
                  </a:lnTo>
                  <a:close/>
                  <a:moveTo>
                    <a:pt x="135221" y="279457"/>
                  </a:moveTo>
                  <a:lnTo>
                    <a:pt x="135221" y="369604"/>
                  </a:lnTo>
                  <a:lnTo>
                    <a:pt x="225368" y="369604"/>
                  </a:lnTo>
                  <a:lnTo>
                    <a:pt x="225368" y="279457"/>
                  </a:lnTo>
                  <a:lnTo>
                    <a:pt x="135221" y="279457"/>
                  </a:lnTo>
                  <a:close/>
                  <a:moveTo>
                    <a:pt x="243398" y="279457"/>
                  </a:moveTo>
                  <a:lnTo>
                    <a:pt x="243398" y="369604"/>
                  </a:lnTo>
                  <a:lnTo>
                    <a:pt x="333545" y="369604"/>
                  </a:lnTo>
                  <a:lnTo>
                    <a:pt x="333545" y="279457"/>
                  </a:lnTo>
                  <a:lnTo>
                    <a:pt x="243398" y="279457"/>
                  </a:lnTo>
                  <a:close/>
                  <a:moveTo>
                    <a:pt x="351574" y="279457"/>
                  </a:moveTo>
                  <a:lnTo>
                    <a:pt x="351574" y="369604"/>
                  </a:lnTo>
                  <a:lnTo>
                    <a:pt x="432707" y="369604"/>
                  </a:lnTo>
                  <a:lnTo>
                    <a:pt x="432707" y="279457"/>
                  </a:lnTo>
                  <a:lnTo>
                    <a:pt x="351574" y="279457"/>
                  </a:lnTo>
                  <a:close/>
                  <a:moveTo>
                    <a:pt x="36059" y="387634"/>
                  </a:moveTo>
                  <a:lnTo>
                    <a:pt x="36059" y="468766"/>
                  </a:lnTo>
                  <a:lnTo>
                    <a:pt x="117192" y="468766"/>
                  </a:lnTo>
                  <a:lnTo>
                    <a:pt x="117192" y="387634"/>
                  </a:lnTo>
                  <a:lnTo>
                    <a:pt x="36059" y="387634"/>
                  </a:lnTo>
                  <a:close/>
                  <a:moveTo>
                    <a:pt x="135221" y="387634"/>
                  </a:moveTo>
                  <a:lnTo>
                    <a:pt x="135221" y="468766"/>
                  </a:lnTo>
                  <a:lnTo>
                    <a:pt x="225368" y="468766"/>
                  </a:lnTo>
                  <a:lnTo>
                    <a:pt x="225368" y="387634"/>
                  </a:lnTo>
                  <a:lnTo>
                    <a:pt x="135221" y="387634"/>
                  </a:lnTo>
                  <a:close/>
                  <a:moveTo>
                    <a:pt x="243398" y="387634"/>
                  </a:moveTo>
                  <a:lnTo>
                    <a:pt x="243398" y="468766"/>
                  </a:lnTo>
                  <a:lnTo>
                    <a:pt x="333545" y="468766"/>
                  </a:lnTo>
                  <a:lnTo>
                    <a:pt x="333545" y="387634"/>
                  </a:lnTo>
                  <a:lnTo>
                    <a:pt x="243398" y="387634"/>
                  </a:lnTo>
                  <a:close/>
                  <a:moveTo>
                    <a:pt x="351574" y="387634"/>
                  </a:moveTo>
                  <a:lnTo>
                    <a:pt x="351574" y="468766"/>
                  </a:lnTo>
                  <a:lnTo>
                    <a:pt x="432707" y="468766"/>
                  </a:lnTo>
                  <a:lnTo>
                    <a:pt x="432707" y="387634"/>
                  </a:lnTo>
                  <a:lnTo>
                    <a:pt x="351574" y="387634"/>
                  </a:lnTo>
                  <a:close/>
                  <a:moveTo>
                    <a:pt x="333545" y="36059"/>
                  </a:moveTo>
                  <a:cubicBezTo>
                    <a:pt x="331104" y="36059"/>
                    <a:pt x="328990" y="36951"/>
                    <a:pt x="327207" y="38735"/>
                  </a:cubicBezTo>
                  <a:cubicBezTo>
                    <a:pt x="325423" y="40519"/>
                    <a:pt x="324531" y="42632"/>
                    <a:pt x="324531" y="45074"/>
                  </a:cubicBezTo>
                  <a:lnTo>
                    <a:pt x="324531" y="126206"/>
                  </a:lnTo>
                  <a:cubicBezTo>
                    <a:pt x="324531" y="128648"/>
                    <a:pt x="325423" y="130761"/>
                    <a:pt x="327207" y="132545"/>
                  </a:cubicBezTo>
                  <a:cubicBezTo>
                    <a:pt x="328990" y="134329"/>
                    <a:pt x="331104" y="135221"/>
                    <a:pt x="333545" y="135221"/>
                  </a:cubicBezTo>
                  <a:lnTo>
                    <a:pt x="351574" y="135221"/>
                  </a:lnTo>
                  <a:cubicBezTo>
                    <a:pt x="354016" y="135221"/>
                    <a:pt x="356129" y="134329"/>
                    <a:pt x="357913" y="132545"/>
                  </a:cubicBezTo>
                  <a:cubicBezTo>
                    <a:pt x="359697" y="130761"/>
                    <a:pt x="360590" y="128648"/>
                    <a:pt x="360590" y="126206"/>
                  </a:cubicBezTo>
                  <a:lnTo>
                    <a:pt x="360590" y="45074"/>
                  </a:lnTo>
                  <a:cubicBezTo>
                    <a:pt x="360590" y="42632"/>
                    <a:pt x="359697" y="40519"/>
                    <a:pt x="357913" y="38735"/>
                  </a:cubicBezTo>
                  <a:cubicBezTo>
                    <a:pt x="356129" y="36951"/>
                    <a:pt x="354016" y="36059"/>
                    <a:pt x="351574" y="36059"/>
                  </a:cubicBezTo>
                  <a:lnTo>
                    <a:pt x="333545" y="36059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20">
                <a:solidFill>
                  <a:schemeClr val="tx1"/>
                </a:solidFill>
              </a:endParaRPr>
            </a:p>
          </p:txBody>
        </p:sp>
      </p:grpSp>
      <p:sp>
        <p:nvSpPr>
          <p:cNvPr id="30" name="CaixaDeTexto 2"/>
          <p:cNvSpPr txBox="1">
            <a:spLocks noChangeArrowheads="1"/>
          </p:cNvSpPr>
          <p:nvPr/>
        </p:nvSpPr>
        <p:spPr bwMode="auto">
          <a:xfrm>
            <a:off x="7644185" y="2732038"/>
            <a:ext cx="3374932" cy="169892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160" b="1" dirty="0" smtClean="0">
                <a:latin typeface="Century Gothic" panose="020B0502020202020204" pitchFamily="34" charset="0"/>
              </a:rPr>
              <a:t>APROVAÇÃO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2160" b="1" dirty="0">
              <a:latin typeface="Century Gothic" panose="020B0502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2160" b="1" dirty="0">
              <a:latin typeface="Century Gothic" panose="020B0502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160" b="1" dirty="0">
                <a:latin typeface="Century Gothic" panose="020B0502020202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 smtClean="0">
                <a:latin typeface="Century Gothic" panose="020B0502020202020204" pitchFamily="34" charset="0"/>
                <a:cs typeface="Tahoma" panose="020B0604030504040204" pitchFamily="34" charset="0"/>
              </a:rPr>
              <a:t>13/7/2017</a:t>
            </a:r>
            <a:endParaRPr lang="pt-BR" altLang="pt-BR" sz="1800" dirty="0">
              <a:latin typeface="Century Gothic" panose="020B0502020202020204" pitchFamily="34" charset="0"/>
            </a:endParaRPr>
          </a:p>
        </p:txBody>
      </p:sp>
      <p:grpSp>
        <p:nvGrpSpPr>
          <p:cNvPr id="31" name="Grupo 30"/>
          <p:cNvGrpSpPr/>
          <p:nvPr/>
        </p:nvGrpSpPr>
        <p:grpSpPr>
          <a:xfrm>
            <a:off x="1361897" y="2733043"/>
            <a:ext cx="2508608" cy="1717393"/>
            <a:chOff x="504666" y="2956999"/>
            <a:chExt cx="2090507" cy="1431161"/>
          </a:xfrm>
        </p:grpSpPr>
        <p:sp>
          <p:nvSpPr>
            <p:cNvPr id="32" name="CaixaDeTexto 2"/>
            <p:cNvSpPr txBox="1">
              <a:spLocks noChangeArrowheads="1"/>
            </p:cNvSpPr>
            <p:nvPr/>
          </p:nvSpPr>
          <p:spPr bwMode="auto">
            <a:xfrm>
              <a:off x="504666" y="2956999"/>
              <a:ext cx="2090507" cy="14311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160" b="1" dirty="0">
                  <a:latin typeface="Century Gothic" panose="020B0502020202020204" pitchFamily="34" charset="0"/>
                </a:rPr>
                <a:t>ORIGEM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2160" b="1" dirty="0">
                <a:latin typeface="Century Gothic" panose="020B0502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2160" b="1" dirty="0">
                <a:latin typeface="Century Gothic" panose="020B0502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160" b="1" dirty="0">
                  <a:latin typeface="Century Gothic" panose="020B0502020202020204" pitchFamily="34" charset="0"/>
                </a:rPr>
                <a:t>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920" dirty="0">
                  <a:latin typeface="Century Gothic" panose="020B0502020202020204" pitchFamily="34" charset="0"/>
                  <a:cs typeface="Tahoma" panose="020B0604030504040204" pitchFamily="34" charset="0"/>
                </a:rPr>
                <a:t>PODER EXECUTIVO</a:t>
              </a:r>
              <a:endParaRPr lang="pt-BR" altLang="pt-BR" sz="1440" dirty="0">
                <a:latin typeface="Century Gothic" panose="020B0502020202020204" pitchFamily="34" charset="0"/>
              </a:endParaRPr>
            </a:p>
          </p:txBody>
        </p:sp>
        <p:sp>
          <p:nvSpPr>
            <p:cNvPr id="33" name="Freeform 400"/>
            <p:cNvSpPr/>
            <p:nvPr/>
          </p:nvSpPr>
          <p:spPr>
            <a:xfrm>
              <a:off x="1405683" y="3478582"/>
              <a:ext cx="288471" cy="432486"/>
            </a:xfrm>
            <a:custGeom>
              <a:avLst/>
              <a:gdLst/>
              <a:ahLst/>
              <a:cxnLst/>
              <a:rect l="l" t="t" r="r" b="b"/>
              <a:pathLst>
                <a:path w="288471" h="432707">
                  <a:moveTo>
                    <a:pt x="144235" y="0"/>
                  </a:moveTo>
                  <a:cubicBezTo>
                    <a:pt x="184051" y="0"/>
                    <a:pt x="218043" y="14086"/>
                    <a:pt x="246214" y="42256"/>
                  </a:cubicBezTo>
                  <a:cubicBezTo>
                    <a:pt x="274385" y="70428"/>
                    <a:pt x="288471" y="104420"/>
                    <a:pt x="288471" y="144236"/>
                  </a:cubicBezTo>
                  <a:cubicBezTo>
                    <a:pt x="288471" y="164707"/>
                    <a:pt x="285372" y="181515"/>
                    <a:pt x="279175" y="194662"/>
                  </a:cubicBezTo>
                  <a:lnTo>
                    <a:pt x="176632" y="412706"/>
                  </a:lnTo>
                  <a:cubicBezTo>
                    <a:pt x="173628" y="418903"/>
                    <a:pt x="169167" y="423786"/>
                    <a:pt x="163251" y="427355"/>
                  </a:cubicBezTo>
                  <a:cubicBezTo>
                    <a:pt x="157335" y="430923"/>
                    <a:pt x="150996" y="432707"/>
                    <a:pt x="144235" y="432707"/>
                  </a:cubicBezTo>
                  <a:cubicBezTo>
                    <a:pt x="137475" y="432707"/>
                    <a:pt x="131136" y="430923"/>
                    <a:pt x="125220" y="427355"/>
                  </a:cubicBezTo>
                  <a:cubicBezTo>
                    <a:pt x="119304" y="423786"/>
                    <a:pt x="114938" y="418903"/>
                    <a:pt x="112120" y="412706"/>
                  </a:cubicBezTo>
                  <a:lnTo>
                    <a:pt x="9297" y="194662"/>
                  </a:lnTo>
                  <a:cubicBezTo>
                    <a:pt x="3099" y="181515"/>
                    <a:pt x="0" y="164707"/>
                    <a:pt x="0" y="144236"/>
                  </a:cubicBezTo>
                  <a:cubicBezTo>
                    <a:pt x="0" y="104420"/>
                    <a:pt x="14085" y="70428"/>
                    <a:pt x="42256" y="42256"/>
                  </a:cubicBezTo>
                  <a:cubicBezTo>
                    <a:pt x="70427" y="14086"/>
                    <a:pt x="104421" y="0"/>
                    <a:pt x="144235" y="0"/>
                  </a:cubicBezTo>
                  <a:close/>
                  <a:moveTo>
                    <a:pt x="144235" y="72118"/>
                  </a:moveTo>
                  <a:cubicBezTo>
                    <a:pt x="124328" y="72118"/>
                    <a:pt x="107331" y="79161"/>
                    <a:pt x="93246" y="93246"/>
                  </a:cubicBezTo>
                  <a:cubicBezTo>
                    <a:pt x="79160" y="107332"/>
                    <a:pt x="72117" y="124328"/>
                    <a:pt x="72117" y="144236"/>
                  </a:cubicBezTo>
                  <a:cubicBezTo>
                    <a:pt x="72117" y="164143"/>
                    <a:pt x="79160" y="181140"/>
                    <a:pt x="93246" y="195225"/>
                  </a:cubicBezTo>
                  <a:cubicBezTo>
                    <a:pt x="107331" y="209311"/>
                    <a:pt x="124328" y="216353"/>
                    <a:pt x="144235" y="216353"/>
                  </a:cubicBezTo>
                  <a:cubicBezTo>
                    <a:pt x="164143" y="216353"/>
                    <a:pt x="181139" y="209311"/>
                    <a:pt x="195225" y="195225"/>
                  </a:cubicBezTo>
                  <a:cubicBezTo>
                    <a:pt x="209310" y="181140"/>
                    <a:pt x="216353" y="164143"/>
                    <a:pt x="216353" y="144236"/>
                  </a:cubicBezTo>
                  <a:cubicBezTo>
                    <a:pt x="216353" y="124328"/>
                    <a:pt x="209310" y="107332"/>
                    <a:pt x="195225" y="93246"/>
                  </a:cubicBezTo>
                  <a:cubicBezTo>
                    <a:pt x="181139" y="79161"/>
                    <a:pt x="164143" y="72118"/>
                    <a:pt x="144235" y="72118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20">
                <a:solidFill>
                  <a:schemeClr val="tx1"/>
                </a:solidFill>
              </a:endParaRPr>
            </a:p>
          </p:txBody>
        </p:sp>
      </p:grpSp>
      <p:sp>
        <p:nvSpPr>
          <p:cNvPr id="34" name="Retângulo 33"/>
          <p:cNvSpPr/>
          <p:nvPr/>
        </p:nvSpPr>
        <p:spPr>
          <a:xfrm>
            <a:off x="7751820" y="2456301"/>
            <a:ext cx="3159664" cy="2324268"/>
          </a:xfrm>
          <a:prstGeom prst="rect">
            <a:avLst/>
          </a:prstGeom>
          <a:noFill/>
          <a:ln w="349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160">
              <a:solidFill>
                <a:schemeClr val="tx1"/>
              </a:solidFill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4395143" y="2456301"/>
            <a:ext cx="3159664" cy="2324268"/>
          </a:xfrm>
          <a:prstGeom prst="rect">
            <a:avLst/>
          </a:prstGeom>
          <a:noFill/>
          <a:ln w="349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160">
              <a:solidFill>
                <a:schemeClr val="tx1"/>
              </a:solidFill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1037716" y="2456301"/>
            <a:ext cx="3159664" cy="2324268"/>
          </a:xfrm>
          <a:prstGeom prst="rect">
            <a:avLst/>
          </a:prstGeom>
          <a:noFill/>
          <a:ln w="349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160">
              <a:solidFill>
                <a:schemeClr val="tx1"/>
              </a:solidFill>
            </a:endParaRPr>
          </a:p>
        </p:txBody>
      </p:sp>
      <p:pic>
        <p:nvPicPr>
          <p:cNvPr id="37" name="Imagem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8968" y="3143450"/>
            <a:ext cx="945365" cy="945365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97030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tângulo 39"/>
          <p:cNvSpPr/>
          <p:nvPr/>
        </p:nvSpPr>
        <p:spPr>
          <a:xfrm>
            <a:off x="0" y="6634203"/>
            <a:ext cx="12192000" cy="23526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41" name="Retângulo 40"/>
          <p:cNvSpPr/>
          <p:nvPr/>
        </p:nvSpPr>
        <p:spPr>
          <a:xfrm>
            <a:off x="-1" y="6490800"/>
            <a:ext cx="9397389" cy="234082"/>
          </a:xfrm>
          <a:prstGeom prst="rect">
            <a:avLst/>
          </a:prstGeom>
          <a:solidFill>
            <a:srgbClr val="C2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0" y="6346800"/>
            <a:ext cx="6290633" cy="232711"/>
          </a:xfrm>
          <a:prstGeom prst="rect">
            <a:avLst/>
          </a:prstGeom>
          <a:solidFill>
            <a:srgbClr val="87A5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-1" y="6202800"/>
            <a:ext cx="3128791" cy="2315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1" y="0"/>
            <a:ext cx="12192000" cy="788895"/>
          </a:xfrm>
          <a:prstGeom prst="rect">
            <a:avLst/>
          </a:prstGeom>
          <a:solidFill>
            <a:srgbClr val="EEF2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EEF2F0"/>
              </a:solidFill>
            </a:endParaRPr>
          </a:p>
        </p:txBody>
      </p:sp>
      <p:sp>
        <p:nvSpPr>
          <p:cNvPr id="4" name="CaixaDeTexto 4"/>
          <p:cNvSpPr txBox="1">
            <a:spLocks noChangeArrowheads="1"/>
          </p:cNvSpPr>
          <p:nvPr/>
        </p:nvSpPr>
        <p:spPr bwMode="auto">
          <a:xfrm>
            <a:off x="506421" y="90742"/>
            <a:ext cx="111791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3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Lei n. 13.467, de 13 de julho de 2017</a:t>
            </a:r>
            <a:endParaRPr lang="pt-BR" altLang="pt-BR" sz="3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47" name="CaixaDeTexto 2"/>
          <p:cNvSpPr txBox="1">
            <a:spLocks noChangeArrowheads="1"/>
          </p:cNvSpPr>
          <p:nvPr/>
        </p:nvSpPr>
        <p:spPr bwMode="auto">
          <a:xfrm>
            <a:off x="290691" y="1974854"/>
            <a:ext cx="35893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b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Apresentação pelo Executivo</a:t>
            </a:r>
            <a:endParaRPr lang="pt-BR" altLang="pt-BR" sz="1800" b="1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22/12/2016</a:t>
            </a:r>
            <a:endParaRPr lang="pt-BR" altLang="pt-BR" sz="14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48" name="Conector de seta reta 47"/>
          <p:cNvCxnSpPr/>
          <p:nvPr/>
        </p:nvCxnSpPr>
        <p:spPr>
          <a:xfrm>
            <a:off x="400050" y="3281395"/>
            <a:ext cx="11167110" cy="0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Elipse 48"/>
          <p:cNvSpPr/>
          <p:nvPr/>
        </p:nvSpPr>
        <p:spPr>
          <a:xfrm>
            <a:off x="378956" y="3146756"/>
            <a:ext cx="260350" cy="261937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0" name="Elipse 49"/>
          <p:cNvSpPr/>
          <p:nvPr/>
        </p:nvSpPr>
        <p:spPr>
          <a:xfrm>
            <a:off x="4909009" y="3147284"/>
            <a:ext cx="217488" cy="215900"/>
          </a:xfrm>
          <a:prstGeom prst="ellipse">
            <a:avLst/>
          </a:prstGeom>
          <a:solidFill>
            <a:schemeClr val="bg1"/>
          </a:solidFill>
          <a:ln>
            <a:solidFill>
              <a:srgbClr val="87A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1" name="CaixaDeTexto 2"/>
          <p:cNvSpPr txBox="1">
            <a:spLocks noChangeArrowheads="1"/>
          </p:cNvSpPr>
          <p:nvPr/>
        </p:nvSpPr>
        <p:spPr bwMode="auto">
          <a:xfrm>
            <a:off x="4855749" y="4122746"/>
            <a:ext cx="4490879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b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Câmara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Comissão Especial e Plenário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 n. 6787/2016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1340 emendas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 audiências públicas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47 seminários e debates</a:t>
            </a:r>
            <a:endParaRPr lang="pt-BR" altLang="pt-BR" sz="18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Aprovação em 26/04</a:t>
            </a:r>
            <a:endParaRPr lang="pt-BR" altLang="pt-BR" sz="14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CaixaDeTexto 2"/>
          <p:cNvSpPr txBox="1">
            <a:spLocks noChangeArrowheads="1"/>
          </p:cNvSpPr>
          <p:nvPr/>
        </p:nvSpPr>
        <p:spPr bwMode="auto">
          <a:xfrm>
            <a:off x="8655057" y="3629356"/>
            <a:ext cx="257394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b="1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Sanção sem vetos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13/07</a:t>
            </a:r>
            <a:endParaRPr lang="pt-BR" altLang="pt-BR" sz="14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Elipse 52"/>
          <p:cNvSpPr/>
          <p:nvPr/>
        </p:nvSpPr>
        <p:spPr>
          <a:xfrm>
            <a:off x="8308983" y="3195968"/>
            <a:ext cx="147638" cy="161925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4" name="CaixaDeTexto 2"/>
          <p:cNvSpPr txBox="1">
            <a:spLocks noChangeArrowheads="1"/>
          </p:cNvSpPr>
          <p:nvPr/>
        </p:nvSpPr>
        <p:spPr bwMode="auto">
          <a:xfrm>
            <a:off x="6679809" y="1032668"/>
            <a:ext cx="5466904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b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Senado: </a:t>
            </a:r>
          </a:p>
          <a:p>
            <a:pPr>
              <a:spcBef>
                <a:spcPct val="0"/>
              </a:spcBef>
              <a:buNone/>
            </a:pPr>
            <a:r>
              <a:rPr lang="pt-BR" altLang="pt-BR" sz="18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Comissões de Assuntos Econômicos, Assuntos Sociais, Constituição, Justiça e Cidadania e Plenário</a:t>
            </a:r>
            <a:endParaRPr lang="pt-BR" altLang="pt-BR" sz="14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PLC n. 38/2017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864 emendas</a:t>
            </a:r>
            <a:endParaRPr lang="pt-BR" altLang="pt-BR" sz="18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Aprovação em 11/07</a:t>
            </a:r>
            <a:endParaRPr lang="pt-BR" altLang="pt-BR" sz="14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5" name="CaixaDeTexto 2"/>
          <p:cNvSpPr txBox="1">
            <a:spLocks noChangeArrowheads="1"/>
          </p:cNvSpPr>
          <p:nvPr/>
        </p:nvSpPr>
        <p:spPr bwMode="auto">
          <a:xfrm>
            <a:off x="9213858" y="4885068"/>
            <a:ext cx="14843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b="1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14/07</a:t>
            </a:r>
            <a:endParaRPr lang="pt-BR" altLang="pt-BR" sz="140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6" name="Conector reto 55"/>
          <p:cNvCxnSpPr/>
          <p:nvPr/>
        </p:nvCxnSpPr>
        <p:spPr>
          <a:xfrm flipH="1">
            <a:off x="521488" y="2686724"/>
            <a:ext cx="1588" cy="465137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/>
          <p:cNvCxnSpPr>
            <a:stCxn id="50" idx="4"/>
          </p:cNvCxnSpPr>
          <p:nvPr/>
        </p:nvCxnSpPr>
        <p:spPr>
          <a:xfrm>
            <a:off x="5017753" y="3363184"/>
            <a:ext cx="0" cy="759562"/>
          </a:xfrm>
          <a:prstGeom prst="line">
            <a:avLst/>
          </a:prstGeom>
          <a:ln w="38100">
            <a:solidFill>
              <a:srgbClr val="87A5D7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Elipse 57"/>
          <p:cNvSpPr/>
          <p:nvPr/>
        </p:nvSpPr>
        <p:spPr>
          <a:xfrm>
            <a:off x="7445905" y="3142605"/>
            <a:ext cx="261937" cy="261938"/>
          </a:xfrm>
          <a:prstGeom prst="ellipse">
            <a:avLst/>
          </a:prstGeom>
          <a:solidFill>
            <a:schemeClr val="bg1"/>
          </a:solidFill>
          <a:ln>
            <a:solidFill>
              <a:srgbClr val="C2E5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59" name="Conector reto 58"/>
          <p:cNvCxnSpPr/>
          <p:nvPr/>
        </p:nvCxnSpPr>
        <p:spPr>
          <a:xfrm>
            <a:off x="7574492" y="2755579"/>
            <a:ext cx="8399" cy="395886"/>
          </a:xfrm>
          <a:prstGeom prst="line">
            <a:avLst/>
          </a:prstGeom>
          <a:ln w="38100">
            <a:solidFill>
              <a:srgbClr val="C2E5F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to 59"/>
          <p:cNvCxnSpPr/>
          <p:nvPr/>
        </p:nvCxnSpPr>
        <p:spPr>
          <a:xfrm flipH="1">
            <a:off x="8388358" y="3357893"/>
            <a:ext cx="0" cy="1881188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to 60"/>
          <p:cNvCxnSpPr>
            <a:stCxn id="55" idx="1"/>
          </p:cNvCxnSpPr>
          <p:nvPr/>
        </p:nvCxnSpPr>
        <p:spPr>
          <a:xfrm flipH="1">
            <a:off x="8383596" y="5212228"/>
            <a:ext cx="830262" cy="6985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to 61"/>
          <p:cNvCxnSpPr/>
          <p:nvPr/>
        </p:nvCxnSpPr>
        <p:spPr>
          <a:xfrm flipH="1" flipV="1">
            <a:off x="8427017" y="3802050"/>
            <a:ext cx="241300" cy="1588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aixaDeTexto 63"/>
          <p:cNvSpPr txBox="1"/>
          <p:nvPr/>
        </p:nvSpPr>
        <p:spPr>
          <a:xfrm>
            <a:off x="400050" y="1031419"/>
            <a:ext cx="25209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Origem e marcos -</a:t>
            </a:r>
            <a:endParaRPr lang="pt-BR" sz="2000" dirty="0">
              <a:solidFill>
                <a:schemeClr val="bg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Pentágono 1"/>
          <p:cNvSpPr/>
          <p:nvPr/>
        </p:nvSpPr>
        <p:spPr>
          <a:xfrm flipH="1">
            <a:off x="8655056" y="5662364"/>
            <a:ext cx="3536943" cy="646331"/>
          </a:xfrm>
          <a:prstGeom prst="homePlate">
            <a:avLst/>
          </a:prstGeom>
          <a:solidFill>
            <a:srgbClr val="1F4E79"/>
          </a:solidFill>
          <a:ln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Vigência em 120 dias</a:t>
            </a:r>
            <a:endParaRPr lang="pt-BR" sz="2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52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tângulo 39"/>
          <p:cNvSpPr/>
          <p:nvPr/>
        </p:nvSpPr>
        <p:spPr>
          <a:xfrm>
            <a:off x="0" y="6634203"/>
            <a:ext cx="12192000" cy="23526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41" name="Retângulo 40"/>
          <p:cNvSpPr/>
          <p:nvPr/>
        </p:nvSpPr>
        <p:spPr>
          <a:xfrm>
            <a:off x="-1" y="6490800"/>
            <a:ext cx="9397389" cy="234082"/>
          </a:xfrm>
          <a:prstGeom prst="rect">
            <a:avLst/>
          </a:prstGeom>
          <a:solidFill>
            <a:srgbClr val="C2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0" y="6346800"/>
            <a:ext cx="6290633" cy="232711"/>
          </a:xfrm>
          <a:prstGeom prst="rect">
            <a:avLst/>
          </a:prstGeom>
          <a:solidFill>
            <a:srgbClr val="87A5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-1" y="6202800"/>
            <a:ext cx="3128791" cy="2315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1" y="0"/>
            <a:ext cx="12192000" cy="788895"/>
          </a:xfrm>
          <a:prstGeom prst="rect">
            <a:avLst/>
          </a:prstGeom>
          <a:solidFill>
            <a:srgbClr val="EEF2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EEF2F0"/>
              </a:solidFill>
            </a:endParaRPr>
          </a:p>
        </p:txBody>
      </p:sp>
      <p:sp>
        <p:nvSpPr>
          <p:cNvPr id="4" name="CaixaDeTexto 4"/>
          <p:cNvSpPr txBox="1">
            <a:spLocks noChangeArrowheads="1"/>
          </p:cNvSpPr>
          <p:nvPr/>
        </p:nvSpPr>
        <p:spPr bwMode="auto">
          <a:xfrm>
            <a:off x="506421" y="90742"/>
            <a:ext cx="111791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3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Lei n. 13.467, de 13 de julho de 2017</a:t>
            </a:r>
            <a:endParaRPr lang="pt-BR" altLang="pt-BR" sz="3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918494" y="889887"/>
            <a:ext cx="1035500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Resultado -</a:t>
            </a:r>
            <a:endParaRPr lang="pt-BR" sz="2000" dirty="0">
              <a:solidFill>
                <a:schemeClr val="bg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Meio-quadro 26"/>
          <p:cNvSpPr/>
          <p:nvPr/>
        </p:nvSpPr>
        <p:spPr>
          <a:xfrm>
            <a:off x="1447371" y="1525486"/>
            <a:ext cx="1008063" cy="865187"/>
          </a:xfrm>
          <a:prstGeom prst="halfFrame">
            <a:avLst>
              <a:gd name="adj1" fmla="val 17460"/>
              <a:gd name="adj2" fmla="val 18783"/>
            </a:avLst>
          </a:prstGeom>
          <a:solidFill>
            <a:srgbClr val="87A5D7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8" name="Meio-quadro 27"/>
          <p:cNvSpPr/>
          <p:nvPr/>
        </p:nvSpPr>
        <p:spPr>
          <a:xfrm>
            <a:off x="2042684" y="2154136"/>
            <a:ext cx="1008062" cy="863600"/>
          </a:xfrm>
          <a:prstGeom prst="halfFrame">
            <a:avLst>
              <a:gd name="adj1" fmla="val 17460"/>
              <a:gd name="adj2" fmla="val 18783"/>
            </a:avLst>
          </a:prstGeom>
          <a:solidFill>
            <a:srgbClr val="87A5D7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29" name="Meio-quadro 28"/>
          <p:cNvSpPr/>
          <p:nvPr/>
        </p:nvSpPr>
        <p:spPr>
          <a:xfrm>
            <a:off x="2682446" y="2805011"/>
            <a:ext cx="1008063" cy="863600"/>
          </a:xfrm>
          <a:prstGeom prst="halfFrame">
            <a:avLst>
              <a:gd name="adj1" fmla="val 17460"/>
              <a:gd name="adj2" fmla="val 18783"/>
            </a:avLst>
          </a:prstGeom>
          <a:solidFill>
            <a:srgbClr val="87A5D7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30" name="Quadro 29"/>
          <p:cNvSpPr/>
          <p:nvPr/>
        </p:nvSpPr>
        <p:spPr>
          <a:xfrm>
            <a:off x="3374596" y="3517798"/>
            <a:ext cx="4966215" cy="744538"/>
          </a:xfrm>
          <a:prstGeom prst="frame">
            <a:avLst>
              <a:gd name="adj1" fmla="val 17108"/>
            </a:avLst>
          </a:prstGeom>
          <a:solidFill>
            <a:srgbClr val="87A5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tabLst>
                <a:tab pos="811213" algn="l"/>
              </a:tabLst>
              <a:defRPr/>
            </a:pPr>
            <a:r>
              <a:rPr lang="pt-BR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106 </a:t>
            </a:r>
            <a:r>
              <a:rPr lang="pt-BR" sz="24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</a:t>
            </a:r>
            <a:r>
              <a:rPr lang="pt-BR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922</a:t>
            </a:r>
            <a:r>
              <a:rPr lang="pt-BR" sz="24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artigos da CLT </a:t>
            </a:r>
          </a:p>
        </p:txBody>
      </p:sp>
      <p:sp>
        <p:nvSpPr>
          <p:cNvPr id="31" name="Quadro 30"/>
          <p:cNvSpPr/>
          <p:nvPr/>
        </p:nvSpPr>
        <p:spPr>
          <a:xfrm>
            <a:off x="4055634" y="5224361"/>
            <a:ext cx="7217869" cy="742950"/>
          </a:xfrm>
          <a:prstGeom prst="frame">
            <a:avLst>
              <a:gd name="adj1" fmla="val 17108"/>
            </a:avLst>
          </a:prstGeom>
          <a:solidFill>
            <a:srgbClr val="87A5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tabLst>
                <a:tab pos="811213" algn="l"/>
              </a:tabLst>
              <a:defRPr/>
            </a:pPr>
            <a:r>
              <a:rPr lang="pt-BR" sz="24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</a:t>
            </a:r>
            <a:r>
              <a:rPr lang="pt-BR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outros </a:t>
            </a:r>
            <a:r>
              <a:rPr lang="pt-BR" sz="2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ajustes pontuais </a:t>
            </a:r>
            <a:r>
              <a:rPr lang="pt-BR" sz="24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legislação esparsa</a:t>
            </a:r>
          </a:p>
        </p:txBody>
      </p:sp>
      <p:sp>
        <p:nvSpPr>
          <p:cNvPr id="32" name="Quadro 31"/>
          <p:cNvSpPr/>
          <p:nvPr/>
        </p:nvSpPr>
        <p:spPr>
          <a:xfrm>
            <a:off x="3692096" y="4370286"/>
            <a:ext cx="6168596" cy="744537"/>
          </a:xfrm>
          <a:prstGeom prst="frame">
            <a:avLst>
              <a:gd name="adj1" fmla="val 17108"/>
            </a:avLst>
          </a:prstGeom>
          <a:solidFill>
            <a:srgbClr val="87A5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tabLst>
                <a:tab pos="811213" algn="l"/>
              </a:tabLst>
              <a:defRPr/>
            </a:pPr>
            <a:r>
              <a:rPr lang="pt-BR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+ 5</a:t>
            </a:r>
            <a:r>
              <a:rPr lang="pt-BR" sz="24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alterados na Lei n. 6.019/74</a:t>
            </a:r>
          </a:p>
        </p:txBody>
      </p:sp>
      <p:sp>
        <p:nvSpPr>
          <p:cNvPr id="33" name="CaixaDeTexto 2"/>
          <p:cNvSpPr txBox="1">
            <a:spLocks noChangeArrowheads="1"/>
          </p:cNvSpPr>
          <p:nvPr/>
        </p:nvSpPr>
        <p:spPr bwMode="auto">
          <a:xfrm>
            <a:off x="2223659" y="2308123"/>
            <a:ext cx="1924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</a:rPr>
              <a:t>43 </a:t>
            </a:r>
            <a:r>
              <a:rPr lang="pt-BR" altLang="pt-BR" sz="240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novos</a:t>
            </a:r>
            <a:endParaRPr lang="pt-BR" altLang="pt-BR" sz="180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4" name="CaixaDeTexto 2"/>
          <p:cNvSpPr txBox="1">
            <a:spLocks noChangeArrowheads="1"/>
          </p:cNvSpPr>
          <p:nvPr/>
        </p:nvSpPr>
        <p:spPr bwMode="auto">
          <a:xfrm>
            <a:off x="2955496" y="3052661"/>
            <a:ext cx="1924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</a:rPr>
              <a:t>9 </a:t>
            </a:r>
            <a:r>
              <a:rPr lang="pt-BR" altLang="pt-BR" sz="240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revogados</a:t>
            </a:r>
            <a:endParaRPr lang="pt-BR" altLang="pt-BR" sz="180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5" name="CaixaDeTexto 2"/>
          <p:cNvSpPr txBox="1">
            <a:spLocks noChangeArrowheads="1"/>
          </p:cNvSpPr>
          <p:nvPr/>
        </p:nvSpPr>
        <p:spPr bwMode="auto">
          <a:xfrm>
            <a:off x="1650571" y="1692173"/>
            <a:ext cx="1922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</a:rPr>
              <a:t>54 </a:t>
            </a:r>
            <a:r>
              <a:rPr lang="pt-BR" altLang="pt-BR" sz="240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alterados</a:t>
            </a:r>
            <a:endParaRPr lang="pt-BR" altLang="pt-BR" sz="180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13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tângulo 39"/>
          <p:cNvSpPr/>
          <p:nvPr/>
        </p:nvSpPr>
        <p:spPr>
          <a:xfrm>
            <a:off x="0" y="6634203"/>
            <a:ext cx="12192000" cy="23526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41" name="Retângulo 40"/>
          <p:cNvSpPr/>
          <p:nvPr/>
        </p:nvSpPr>
        <p:spPr>
          <a:xfrm>
            <a:off x="-1" y="6490800"/>
            <a:ext cx="9397389" cy="234082"/>
          </a:xfrm>
          <a:prstGeom prst="rect">
            <a:avLst/>
          </a:prstGeom>
          <a:solidFill>
            <a:srgbClr val="C2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0" y="6346800"/>
            <a:ext cx="6290633" cy="232711"/>
          </a:xfrm>
          <a:prstGeom prst="rect">
            <a:avLst/>
          </a:prstGeom>
          <a:solidFill>
            <a:srgbClr val="87A5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-1" y="6202800"/>
            <a:ext cx="3128791" cy="2315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1" y="0"/>
            <a:ext cx="12192000" cy="788895"/>
          </a:xfrm>
          <a:prstGeom prst="rect">
            <a:avLst/>
          </a:prstGeom>
          <a:solidFill>
            <a:srgbClr val="EEF2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EEF2F0"/>
              </a:solidFill>
            </a:endParaRPr>
          </a:p>
        </p:txBody>
      </p:sp>
      <p:sp>
        <p:nvSpPr>
          <p:cNvPr id="4" name="CaixaDeTexto 4"/>
          <p:cNvSpPr txBox="1">
            <a:spLocks noChangeArrowheads="1"/>
          </p:cNvSpPr>
          <p:nvPr/>
        </p:nvSpPr>
        <p:spPr bwMode="auto">
          <a:xfrm>
            <a:off x="506421" y="90742"/>
            <a:ext cx="111791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3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Lei n. 13.467, de 13 de julho de 2017</a:t>
            </a:r>
            <a:endParaRPr lang="pt-BR" altLang="pt-BR" sz="3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918494" y="889887"/>
            <a:ext cx="1035500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Alguns Temas -</a:t>
            </a:r>
            <a:endParaRPr lang="pt-BR" sz="2000" dirty="0">
              <a:solidFill>
                <a:schemeClr val="bg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6672828" y="1595642"/>
            <a:ext cx="3995166" cy="4800581"/>
          </a:xfrm>
          <a:prstGeom prst="rect">
            <a:avLst/>
          </a:pr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pt-BR" sz="2000" dirty="0" smtClean="0">
                <a:solidFill>
                  <a:schemeClr val="tx1"/>
                </a:solidFill>
              </a:rPr>
              <a:t>Parcelamento das  férias</a:t>
            </a:r>
            <a:endParaRPr lang="pt-BR" sz="2000" dirty="0">
              <a:solidFill>
                <a:schemeClr val="tx1"/>
              </a:solidFill>
            </a:endParaRPr>
          </a:p>
          <a:p>
            <a:pPr algn="r">
              <a:defRPr/>
            </a:pPr>
            <a:endParaRPr lang="pt-BR" sz="2000" dirty="0">
              <a:solidFill>
                <a:schemeClr val="tx1"/>
              </a:solidFill>
            </a:endParaRPr>
          </a:p>
          <a:p>
            <a:pPr algn="r">
              <a:defRPr/>
            </a:pPr>
            <a:r>
              <a:rPr lang="pt-BR" sz="2000" dirty="0" smtClean="0">
                <a:solidFill>
                  <a:schemeClr val="tx1"/>
                </a:solidFill>
              </a:rPr>
              <a:t>Rescisão contratual por acordo</a:t>
            </a:r>
            <a:endParaRPr lang="pt-BR" sz="2000" dirty="0">
              <a:solidFill>
                <a:schemeClr val="tx1"/>
              </a:solidFill>
            </a:endParaRPr>
          </a:p>
          <a:p>
            <a:pPr algn="r">
              <a:defRPr/>
            </a:pPr>
            <a:endParaRPr lang="pt-BR" sz="2000" dirty="0">
              <a:solidFill>
                <a:schemeClr val="tx1"/>
              </a:solidFill>
            </a:endParaRPr>
          </a:p>
          <a:p>
            <a:pPr algn="r">
              <a:defRPr/>
            </a:pPr>
            <a:r>
              <a:rPr lang="pt-BR" sz="2000" dirty="0" smtClean="0">
                <a:solidFill>
                  <a:schemeClr val="tx1"/>
                </a:solidFill>
              </a:rPr>
              <a:t>Homologação judicial de acordo</a:t>
            </a:r>
            <a:endParaRPr lang="pt-BR" sz="2000" dirty="0">
              <a:solidFill>
                <a:schemeClr val="tx1"/>
              </a:solidFill>
            </a:endParaRPr>
          </a:p>
          <a:p>
            <a:pPr algn="r">
              <a:defRPr/>
            </a:pPr>
            <a:endParaRPr lang="pt-BR" sz="2000" dirty="0">
              <a:solidFill>
                <a:schemeClr val="tx1"/>
              </a:solidFill>
            </a:endParaRPr>
          </a:p>
          <a:p>
            <a:pPr algn="r">
              <a:defRPr/>
            </a:pPr>
            <a:r>
              <a:rPr lang="pt-BR" sz="2000" dirty="0" smtClean="0">
                <a:solidFill>
                  <a:schemeClr val="tx1"/>
                </a:solidFill>
              </a:rPr>
              <a:t>Banco de horas</a:t>
            </a:r>
          </a:p>
          <a:p>
            <a:pPr algn="r">
              <a:defRPr/>
            </a:pPr>
            <a:endParaRPr lang="pt-BR" sz="2000" dirty="0" smtClean="0">
              <a:solidFill>
                <a:schemeClr val="tx1"/>
              </a:solidFill>
            </a:endParaRPr>
          </a:p>
          <a:p>
            <a:pPr algn="r">
              <a:defRPr/>
            </a:pPr>
            <a:r>
              <a:rPr lang="pt-BR" sz="2000" dirty="0" smtClean="0">
                <a:solidFill>
                  <a:schemeClr val="tx1"/>
                </a:solidFill>
              </a:rPr>
              <a:t>Compensação de jornada</a:t>
            </a:r>
            <a:endParaRPr lang="pt-BR" sz="2000" dirty="0">
              <a:solidFill>
                <a:schemeClr val="tx1"/>
              </a:solidFill>
            </a:endParaRPr>
          </a:p>
          <a:p>
            <a:pPr algn="r">
              <a:defRPr/>
            </a:pPr>
            <a:endParaRPr lang="pt-BR" sz="2000" dirty="0">
              <a:solidFill>
                <a:schemeClr val="tx1"/>
              </a:solidFill>
            </a:endParaRPr>
          </a:p>
          <a:p>
            <a:pPr algn="r">
              <a:defRPr/>
            </a:pPr>
            <a:r>
              <a:rPr lang="pt-BR" sz="2000" dirty="0" smtClean="0">
                <a:solidFill>
                  <a:schemeClr val="tx1"/>
                </a:solidFill>
              </a:rPr>
              <a:t>Terceirização de qualquer atividade</a:t>
            </a:r>
          </a:p>
          <a:p>
            <a:pPr algn="r">
              <a:defRPr/>
            </a:pPr>
            <a:endParaRPr lang="pt-BR" sz="2000" dirty="0">
              <a:solidFill>
                <a:schemeClr val="tx1"/>
              </a:solidFill>
            </a:endParaRPr>
          </a:p>
          <a:p>
            <a:pPr algn="r">
              <a:defRPr/>
            </a:pPr>
            <a:r>
              <a:rPr lang="pt-BR" sz="2000" dirty="0" smtClean="0">
                <a:solidFill>
                  <a:schemeClr val="tx1"/>
                </a:solidFill>
              </a:rPr>
              <a:t>Remuneração por produtividade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548654" y="1546219"/>
            <a:ext cx="5057489" cy="4800581"/>
          </a:xfrm>
          <a:prstGeom prst="rect">
            <a:avLst/>
          </a:pr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2000" dirty="0" smtClean="0">
                <a:solidFill>
                  <a:schemeClr val="tx1"/>
                </a:solidFill>
              </a:rPr>
              <a:t>Valorização da negociação</a:t>
            </a:r>
            <a:endParaRPr lang="pt-BR" sz="2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pt-BR" sz="2000" dirty="0" smtClean="0">
                <a:solidFill>
                  <a:schemeClr val="tx1"/>
                </a:solidFill>
              </a:rPr>
              <a:t>Regulamentação do home office</a:t>
            </a:r>
          </a:p>
          <a:p>
            <a:pPr>
              <a:defRPr/>
            </a:pPr>
            <a:endParaRPr lang="pt-BR" sz="2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pt-BR" sz="2000" dirty="0" smtClean="0">
                <a:solidFill>
                  <a:schemeClr val="tx1"/>
                </a:solidFill>
              </a:rPr>
              <a:t>Regulamentação do trabalho intermitente</a:t>
            </a:r>
          </a:p>
          <a:p>
            <a:pPr>
              <a:defRPr/>
            </a:pPr>
            <a:endParaRPr lang="pt-BR" sz="20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pt-BR" sz="2000" dirty="0" smtClean="0">
                <a:solidFill>
                  <a:schemeClr val="tx1"/>
                </a:solidFill>
              </a:rPr>
              <a:t>Flexibilização do trabalho a tempo parcial</a:t>
            </a:r>
          </a:p>
          <a:p>
            <a:pPr>
              <a:defRPr/>
            </a:pPr>
            <a:endParaRPr lang="pt-BR" sz="2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pt-BR" sz="2000" dirty="0" smtClean="0">
                <a:solidFill>
                  <a:schemeClr val="tx1"/>
                </a:solidFill>
              </a:rPr>
              <a:t>Negociação individual (2 vezes o teto da Previdência e curso superior)</a:t>
            </a:r>
          </a:p>
          <a:p>
            <a:pPr>
              <a:defRPr/>
            </a:pPr>
            <a:endParaRPr lang="pt-BR" sz="2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pt-BR" sz="2000" dirty="0" smtClean="0">
                <a:solidFill>
                  <a:schemeClr val="tx1"/>
                </a:solidFill>
              </a:rPr>
              <a:t>Fim da homologação obrigatória da  rescisão do contrato de trabalho</a:t>
            </a:r>
            <a:endParaRPr lang="pt-B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62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tângulo 39"/>
          <p:cNvSpPr/>
          <p:nvPr/>
        </p:nvSpPr>
        <p:spPr>
          <a:xfrm>
            <a:off x="0" y="6634203"/>
            <a:ext cx="12192000" cy="23526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41" name="Retângulo 40"/>
          <p:cNvSpPr/>
          <p:nvPr/>
        </p:nvSpPr>
        <p:spPr>
          <a:xfrm>
            <a:off x="-1" y="6490800"/>
            <a:ext cx="9397389" cy="234082"/>
          </a:xfrm>
          <a:prstGeom prst="rect">
            <a:avLst/>
          </a:prstGeom>
          <a:solidFill>
            <a:srgbClr val="C2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0" y="6346800"/>
            <a:ext cx="6290633" cy="232711"/>
          </a:xfrm>
          <a:prstGeom prst="rect">
            <a:avLst/>
          </a:prstGeom>
          <a:solidFill>
            <a:srgbClr val="87A5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-1" y="6202800"/>
            <a:ext cx="3128791" cy="2315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1" y="0"/>
            <a:ext cx="12192000" cy="788895"/>
          </a:xfrm>
          <a:prstGeom prst="rect">
            <a:avLst/>
          </a:prstGeom>
          <a:solidFill>
            <a:srgbClr val="EEF2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EEF2F0"/>
              </a:solidFill>
            </a:endParaRPr>
          </a:p>
        </p:txBody>
      </p:sp>
      <p:sp>
        <p:nvSpPr>
          <p:cNvPr id="4" name="CaixaDeTexto 4"/>
          <p:cNvSpPr txBox="1">
            <a:spLocks noChangeArrowheads="1"/>
          </p:cNvSpPr>
          <p:nvPr/>
        </p:nvSpPr>
        <p:spPr bwMode="auto">
          <a:xfrm>
            <a:off x="506421" y="90742"/>
            <a:ext cx="111791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3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Lei n. 13.467, de 13 de julho de 2017</a:t>
            </a:r>
            <a:endParaRPr lang="pt-BR" altLang="pt-BR" sz="3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46926" y="1289997"/>
            <a:ext cx="1203007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Avançar na modernização trabalhista</a:t>
            </a:r>
          </a:p>
          <a:p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novas formas de produzir e trabalhar</a:t>
            </a:r>
          </a:p>
          <a:p>
            <a:pPr marL="342900" indent="-342900">
              <a:buFontTx/>
              <a:buChar char="-"/>
            </a:pPr>
            <a:endParaRPr lang="pt-BR" sz="2200" dirty="0" smtClean="0">
              <a:solidFill>
                <a:schemeClr val="bg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t-BR" sz="2200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 mais segurança jurídica</a:t>
            </a:r>
          </a:p>
          <a:p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legislação moderna e dinâmica</a:t>
            </a:r>
            <a:endParaRPr lang="pt-BR" sz="2200" dirty="0" smtClean="0">
              <a:solidFill>
                <a:schemeClr val="bg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Tx/>
              <a:buChar char="-"/>
            </a:pPr>
            <a:endParaRPr lang="pt-BR" sz="2200" dirty="0" smtClean="0">
              <a:solidFill>
                <a:schemeClr val="bg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t-BR" sz="2200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Estrutura mais adequada</a:t>
            </a:r>
          </a:p>
          <a:p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reduzir 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burocracias desnecessárias</a:t>
            </a:r>
          </a:p>
          <a:p>
            <a:pPr marL="342900" indent="-342900">
              <a:buFontTx/>
              <a:buChar char="-"/>
            </a:pPr>
            <a:endParaRPr lang="pt-BR" sz="2200" dirty="0" smtClean="0">
              <a:solidFill>
                <a:schemeClr val="bg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t-BR" sz="2200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Valorizar o diálogo entre trabalhadores e empresas</a:t>
            </a:r>
          </a:p>
          <a:p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soluções compatíveis e redução de conflitos</a:t>
            </a:r>
            <a:endParaRPr lang="pt-BR" sz="2200" dirty="0" smtClean="0">
              <a:solidFill>
                <a:schemeClr val="bg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Tx/>
              <a:buChar char="-"/>
            </a:pPr>
            <a:endParaRPr lang="pt-BR" sz="2200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Melhorar a competitividade</a:t>
            </a:r>
          </a:p>
          <a:p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favorecer o ambiente de negócios e incentivar a produtividade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918494" y="889887"/>
            <a:ext cx="1035500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O que se espera -</a:t>
            </a:r>
            <a:endParaRPr lang="pt-BR" sz="2000" dirty="0">
              <a:solidFill>
                <a:schemeClr val="bg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9" name="Conector de seta reta 8"/>
          <p:cNvCxnSpPr/>
          <p:nvPr/>
        </p:nvCxnSpPr>
        <p:spPr>
          <a:xfrm>
            <a:off x="647700" y="1847850"/>
            <a:ext cx="666750" cy="0"/>
          </a:xfrm>
          <a:prstGeom prst="straightConnector1">
            <a:avLst/>
          </a:prstGeom>
          <a:ln w="28575">
            <a:solidFill>
              <a:srgbClr val="C2E5F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647700" y="1691640"/>
            <a:ext cx="0" cy="167640"/>
          </a:xfrm>
          <a:prstGeom prst="line">
            <a:avLst/>
          </a:prstGeom>
          <a:ln w="28575">
            <a:solidFill>
              <a:srgbClr val="C2E5F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/>
          <p:nvPr/>
        </p:nvCxnSpPr>
        <p:spPr>
          <a:xfrm>
            <a:off x="647700" y="2846070"/>
            <a:ext cx="666750" cy="0"/>
          </a:xfrm>
          <a:prstGeom prst="straightConnector1">
            <a:avLst/>
          </a:prstGeom>
          <a:ln w="28575">
            <a:solidFill>
              <a:srgbClr val="C2E5F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>
            <a:off x="647700" y="2689860"/>
            <a:ext cx="0" cy="167640"/>
          </a:xfrm>
          <a:prstGeom prst="line">
            <a:avLst/>
          </a:prstGeom>
          <a:ln w="28575">
            <a:solidFill>
              <a:srgbClr val="C2E5F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>
            <a:off x="672465" y="3851910"/>
            <a:ext cx="666750" cy="0"/>
          </a:xfrm>
          <a:prstGeom prst="straightConnector1">
            <a:avLst/>
          </a:prstGeom>
          <a:ln w="28575">
            <a:solidFill>
              <a:srgbClr val="C2E5F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/>
        </p:nvCxnSpPr>
        <p:spPr>
          <a:xfrm>
            <a:off x="672465" y="3695700"/>
            <a:ext cx="0" cy="167640"/>
          </a:xfrm>
          <a:prstGeom prst="line">
            <a:avLst/>
          </a:prstGeom>
          <a:ln w="28575">
            <a:solidFill>
              <a:srgbClr val="C2E5F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>
            <a:off x="706755" y="4869180"/>
            <a:ext cx="666750" cy="0"/>
          </a:xfrm>
          <a:prstGeom prst="straightConnector1">
            <a:avLst/>
          </a:prstGeom>
          <a:ln w="28575">
            <a:solidFill>
              <a:srgbClr val="C2E5F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06755" y="4712970"/>
            <a:ext cx="0" cy="167640"/>
          </a:xfrm>
          <a:prstGeom prst="line">
            <a:avLst/>
          </a:prstGeom>
          <a:ln w="28575">
            <a:solidFill>
              <a:srgbClr val="C2E5F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/>
          <p:nvPr/>
        </p:nvCxnSpPr>
        <p:spPr>
          <a:xfrm>
            <a:off x="706755" y="5840730"/>
            <a:ext cx="666750" cy="0"/>
          </a:xfrm>
          <a:prstGeom prst="straightConnector1">
            <a:avLst/>
          </a:prstGeom>
          <a:ln w="28575">
            <a:solidFill>
              <a:srgbClr val="C2E5F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/>
          <p:nvPr/>
        </p:nvCxnSpPr>
        <p:spPr>
          <a:xfrm>
            <a:off x="706755" y="5684520"/>
            <a:ext cx="0" cy="167640"/>
          </a:xfrm>
          <a:prstGeom prst="line">
            <a:avLst/>
          </a:prstGeom>
          <a:ln w="28575">
            <a:solidFill>
              <a:srgbClr val="C2E5F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ângulo com Único Canto Aparado 14"/>
          <p:cNvSpPr/>
          <p:nvPr/>
        </p:nvSpPr>
        <p:spPr>
          <a:xfrm>
            <a:off x="7996387" y="2458730"/>
            <a:ext cx="4195612" cy="2213266"/>
          </a:xfrm>
          <a:prstGeom prst="snip1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200" b="1" dirty="0" smtClean="0">
              <a:latin typeface="Microsoft Yi Baiti" panose="03000500000000000000" pitchFamily="66" charset="0"/>
              <a:ea typeface="Microsoft Yi Baiti" panose="03000500000000000000" pitchFamily="66" charset="0"/>
              <a:cs typeface="Tahoma" panose="020B0604030504040204" pitchFamily="34" charset="0"/>
            </a:endParaRPr>
          </a:p>
          <a:p>
            <a:pPr algn="ctr"/>
            <a:endParaRPr lang="pt-BR" sz="2200" b="1" spc="-30" dirty="0" smtClean="0">
              <a:solidFill>
                <a:schemeClr val="tx1">
                  <a:lumMod val="75000"/>
                  <a:lumOff val="25000"/>
                </a:schemeClr>
              </a:solidFill>
              <a:latin typeface="Microsoft Yi Baiti" panose="03000500000000000000" pitchFamily="66" charset="0"/>
              <a:ea typeface="Microsoft Yi Baiti" panose="03000500000000000000" pitchFamily="66" charset="0"/>
              <a:cs typeface="Tahoma" panose="020B0604030504040204" pitchFamily="34" charset="0"/>
            </a:endParaRPr>
          </a:p>
          <a:p>
            <a:pPr algn="ctr"/>
            <a:r>
              <a:rPr lang="pt-BR" sz="2200" b="1" spc="-3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Yi Baiti" panose="03000500000000000000" pitchFamily="66" charset="0"/>
                <a:ea typeface="Microsoft Yi Baiti" panose="03000500000000000000" pitchFamily="66" charset="0"/>
                <a:cs typeface="Tahoma" panose="020B0604030504040204" pitchFamily="34" charset="0"/>
              </a:rPr>
              <a:t>Mantém os direitos </a:t>
            </a:r>
            <a:r>
              <a:rPr lang="pt-BR" sz="2200" b="1" spc="-3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Yi Baiti" panose="03000500000000000000" pitchFamily="66" charset="0"/>
                <a:ea typeface="Microsoft Yi Baiti" panose="03000500000000000000" pitchFamily="66" charset="0"/>
                <a:cs typeface="Tahoma" panose="020B0604030504040204" pitchFamily="34" charset="0"/>
              </a:rPr>
              <a:t>do </a:t>
            </a:r>
            <a:r>
              <a:rPr lang="pt-BR" sz="2200" b="1" spc="-3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Yi Baiti" panose="03000500000000000000" pitchFamily="66" charset="0"/>
                <a:ea typeface="Microsoft Yi Baiti" panose="03000500000000000000" pitchFamily="66" charset="0"/>
                <a:cs typeface="Tahoma" panose="020B0604030504040204" pitchFamily="34" charset="0"/>
              </a:rPr>
              <a:t>trabalhadores:</a:t>
            </a:r>
          </a:p>
          <a:p>
            <a:pPr algn="ctr"/>
            <a:r>
              <a:rPr lang="pt-BR" sz="2000" spc="-3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Yi Baiti" panose="03000500000000000000" pitchFamily="66" charset="0"/>
                <a:ea typeface="Microsoft Yi Baiti" panose="03000500000000000000" pitchFamily="66" charset="0"/>
                <a:cs typeface="Tahoma" panose="020B0604030504040204" pitchFamily="34" charset="0"/>
              </a:rPr>
              <a:t>13º, férias, repouso semanal remunerado, salário-mínimo, licença-maternidade e paternidade, aposentadoria e</a:t>
            </a:r>
          </a:p>
          <a:p>
            <a:pPr algn="ctr"/>
            <a:r>
              <a:rPr lang="pt-BR" sz="2000" spc="-3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Yi Baiti" panose="03000500000000000000" pitchFamily="66" charset="0"/>
                <a:ea typeface="Microsoft Yi Baiti" panose="03000500000000000000" pitchFamily="66" charset="0"/>
                <a:cs typeface="Tahoma" panose="020B0604030504040204" pitchFamily="34" charset="0"/>
              </a:rPr>
              <a:t>FGTS</a:t>
            </a:r>
          </a:p>
          <a:p>
            <a:pPr algn="ctr"/>
            <a:endParaRPr lang="pt-B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Microsoft Yi Baiti" panose="03000500000000000000" pitchFamily="66" charset="0"/>
              <a:ea typeface="Microsoft Yi Baiti" panose="03000500000000000000" pitchFamily="66" charset="0"/>
              <a:cs typeface="Tahoma" panose="020B0604030504040204" pitchFamily="34" charset="0"/>
            </a:endParaRPr>
          </a:p>
          <a:p>
            <a:pPr algn="ctr"/>
            <a:endParaRPr lang="pt-BR" sz="2000" b="1" dirty="0" smtClean="0">
              <a:latin typeface="Microsoft Yi Baiti" panose="03000500000000000000" pitchFamily="66" charset="0"/>
              <a:ea typeface="Microsoft Yi Baiti" panose="03000500000000000000" pitchFamily="66" charset="0"/>
              <a:cs typeface="Tahoma" panose="020B0604030504040204" pitchFamily="34" charset="0"/>
            </a:endParaRPr>
          </a:p>
          <a:p>
            <a:pPr algn="ctr"/>
            <a:endParaRPr lang="pt-BR" sz="2000" b="1" dirty="0" smtClean="0">
              <a:latin typeface="Microsoft Yi Baiti" panose="03000500000000000000" pitchFamily="66" charset="0"/>
              <a:ea typeface="Microsoft Yi Baiti" panose="03000500000000000000" pitchFamily="66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60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355002"/>
            <a:ext cx="12163313" cy="1054250"/>
          </a:xfrm>
          <a:prstGeom prst="rect">
            <a:avLst/>
          </a:prstGeom>
          <a:solidFill>
            <a:schemeClr val="accent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dirty="0" smtClean="0">
                <a:solidFill>
                  <a:schemeClr val="accent1">
                    <a:lumMod val="50000"/>
                  </a:schemeClr>
                </a:solidFill>
              </a:rPr>
              <a:t>        EXPECTATIVA</a:t>
            </a:r>
            <a:endParaRPr lang="pt-BR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668944" y="2269469"/>
            <a:ext cx="2054510" cy="17882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416262" y="2269469"/>
            <a:ext cx="2054510" cy="17882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668944" y="4267910"/>
            <a:ext cx="2054510" cy="17882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6416262" y="4267910"/>
            <a:ext cx="2054510" cy="17882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1" name="CaixaDeTexto 2"/>
          <p:cNvSpPr txBox="1">
            <a:spLocks noChangeArrowheads="1"/>
          </p:cNvSpPr>
          <p:nvPr/>
        </p:nvSpPr>
        <p:spPr bwMode="auto">
          <a:xfrm>
            <a:off x="6329193" y="2675255"/>
            <a:ext cx="20545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BR" altLang="pt-BR" sz="2400" b="1" dirty="0" smtClean="0">
                <a:latin typeface="Century Gothic" panose="020B0502020202020204" pitchFamily="34" charset="0"/>
              </a:rPr>
              <a:t>+ </a:t>
            </a:r>
            <a:r>
              <a:rPr lang="pt-BR" altLang="pt-BR" sz="2400" dirty="0" smtClean="0">
                <a:latin typeface="Century Gothic" panose="020B0502020202020204" pitchFamily="34" charset="0"/>
                <a:cs typeface="Tahoma" panose="020B0604030504040204" pitchFamily="34" charset="0"/>
              </a:rPr>
              <a:t>Empregos</a:t>
            </a:r>
            <a:endParaRPr lang="pt-BR" altLang="pt-BR" sz="2400" dirty="0">
              <a:latin typeface="Century Gothic" panose="020B050202020202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CaixaDeTexto 2"/>
          <p:cNvSpPr txBox="1">
            <a:spLocks noChangeArrowheads="1"/>
          </p:cNvSpPr>
          <p:nvPr/>
        </p:nvSpPr>
        <p:spPr bwMode="auto">
          <a:xfrm>
            <a:off x="3581874" y="4728313"/>
            <a:ext cx="21415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BR" altLang="pt-BR" sz="2400" b="1" dirty="0" smtClean="0">
                <a:latin typeface="Century Gothic" panose="020B0502020202020204" pitchFamily="34" charset="0"/>
              </a:rPr>
              <a:t>+ </a:t>
            </a:r>
            <a:r>
              <a:rPr lang="pt-BR" altLang="pt-BR" sz="2400" dirty="0" smtClean="0">
                <a:latin typeface="Century Gothic" panose="020B0502020202020204" pitchFamily="34" charset="0"/>
                <a:cs typeface="Tahoma" panose="020B0604030504040204" pitchFamily="34" charset="0"/>
              </a:rPr>
              <a:t>Diálogo</a:t>
            </a:r>
            <a:endParaRPr lang="pt-BR" altLang="pt-BR" sz="2400" dirty="0">
              <a:latin typeface="Century Gothic" panose="020B050202020202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CaixaDeTexto 2"/>
          <p:cNvSpPr txBox="1">
            <a:spLocks noChangeArrowheads="1"/>
          </p:cNvSpPr>
          <p:nvPr/>
        </p:nvSpPr>
        <p:spPr bwMode="auto">
          <a:xfrm>
            <a:off x="6503331" y="4728313"/>
            <a:ext cx="20545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BR" altLang="pt-BR" sz="2400" b="1" dirty="0" smtClean="0">
                <a:latin typeface="Century Gothic" panose="020B0502020202020204" pitchFamily="34" charset="0"/>
              </a:rPr>
              <a:t>- </a:t>
            </a:r>
            <a:r>
              <a:rPr lang="pt-BR" altLang="pt-BR" sz="2400" dirty="0" smtClean="0">
                <a:latin typeface="Century Gothic" panose="020B0502020202020204" pitchFamily="34" charset="0"/>
                <a:cs typeface="Tahoma" panose="020B0604030504040204" pitchFamily="34" charset="0"/>
              </a:rPr>
              <a:t>Conflitos</a:t>
            </a:r>
            <a:endParaRPr lang="pt-BR" altLang="pt-BR" sz="2400" dirty="0">
              <a:latin typeface="Century Gothic" panose="020B0502020202020204" pitchFamily="34" charset="0"/>
              <a:cs typeface="Tahoma" panose="020B0604030504040204" pitchFamily="34" charset="0"/>
            </a:endParaRPr>
          </a:p>
        </p:txBody>
      </p:sp>
      <p:sp>
        <p:nvSpPr>
          <p:cNvPr id="6" name="CaixaDeTexto 2"/>
          <p:cNvSpPr txBox="1">
            <a:spLocks noChangeArrowheads="1"/>
          </p:cNvSpPr>
          <p:nvPr/>
        </p:nvSpPr>
        <p:spPr bwMode="auto">
          <a:xfrm>
            <a:off x="3581875" y="2653286"/>
            <a:ext cx="214157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BR" altLang="pt-BR" sz="2400" b="1" dirty="0" smtClean="0">
                <a:latin typeface="Century Gothic" panose="020B0502020202020204" pitchFamily="34" charset="0"/>
              </a:rPr>
              <a:t>+ </a:t>
            </a:r>
            <a:r>
              <a:rPr lang="pt-BR" altLang="pt-BR" sz="2400" dirty="0" smtClean="0">
                <a:latin typeface="Century Gothic" panose="020B0502020202020204" pitchFamily="34" charset="0"/>
                <a:cs typeface="Tahoma" panose="020B0604030504040204" pitchFamily="34" charset="0"/>
              </a:rPr>
              <a:t>Segurança </a:t>
            </a:r>
            <a:r>
              <a:rPr lang="pt-BR" altLang="pt-BR" sz="2400" dirty="0">
                <a:latin typeface="Century Gothic" panose="020B0502020202020204" pitchFamily="34" charset="0"/>
                <a:cs typeface="Tahoma" panose="020B0604030504040204" pitchFamily="34" charset="0"/>
              </a:rPr>
              <a:t>Jurídica</a:t>
            </a:r>
          </a:p>
        </p:txBody>
      </p:sp>
    </p:spTree>
    <p:extLst>
      <p:ext uri="{BB962C8B-B14F-4D97-AF65-F5344CB8AC3E}">
        <p14:creationId xmlns:p14="http://schemas.microsoft.com/office/powerpoint/2010/main" val="380645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5712" y="2034405"/>
            <a:ext cx="12192000" cy="2836849"/>
          </a:xfrm>
          <a:prstGeom prst="rect">
            <a:avLst/>
          </a:prstGeom>
          <a:solidFill>
            <a:srgbClr val="EEF2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EEF2F0"/>
              </a:solidFill>
            </a:endParaRPr>
          </a:p>
        </p:txBody>
      </p:sp>
      <p:sp>
        <p:nvSpPr>
          <p:cNvPr id="4" name="CaixaDeTexto 4"/>
          <p:cNvSpPr txBox="1">
            <a:spLocks noChangeArrowheads="1"/>
          </p:cNvSpPr>
          <p:nvPr/>
        </p:nvSpPr>
        <p:spPr bwMode="auto">
          <a:xfrm>
            <a:off x="511377" y="2453319"/>
            <a:ext cx="111791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3600" b="1" cap="sm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antes </a:t>
            </a:r>
            <a:r>
              <a:rPr lang="pt-BR" altLang="pt-BR" sz="2400" b="1" cap="sm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&amp;</a:t>
            </a:r>
            <a:r>
              <a:rPr lang="pt-BR" altLang="pt-BR" sz="3600" b="1" cap="sm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 depois</a:t>
            </a:r>
            <a:endParaRPr lang="pt-BR" altLang="pt-BR" sz="3000" b="1" cap="small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722930" y="2991165"/>
            <a:ext cx="2573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pt-BR" sz="2400" b="1" cap="small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- </a:t>
            </a:r>
            <a:r>
              <a:rPr lang="en-US" altLang="pt-BR" b="1" cap="small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L</a:t>
            </a:r>
            <a:r>
              <a:rPr lang="en-US" altLang="pt-BR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ei n. 13.467/2017 </a:t>
            </a:r>
            <a:r>
              <a:rPr lang="en-US" altLang="pt-BR" sz="2000" b="1" cap="small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- </a:t>
            </a:r>
            <a:endParaRPr lang="pt-BR" altLang="pt-BR" sz="2000" b="1" cap="small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0" y="6634203"/>
            <a:ext cx="12192000" cy="23526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-1" y="6490800"/>
            <a:ext cx="9397389" cy="234082"/>
          </a:xfrm>
          <a:prstGeom prst="rect">
            <a:avLst/>
          </a:prstGeom>
          <a:solidFill>
            <a:srgbClr val="C2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0" y="6346800"/>
            <a:ext cx="6290633" cy="232711"/>
          </a:xfrm>
          <a:prstGeom prst="rect">
            <a:avLst/>
          </a:prstGeom>
          <a:solidFill>
            <a:srgbClr val="87A5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-1" y="6202800"/>
            <a:ext cx="3128791" cy="2315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2" y="266981"/>
            <a:ext cx="12176288" cy="5488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6223497" y="2267861"/>
            <a:ext cx="51421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pt-BR" altLang="pt-BR" sz="3600" b="1" cap="small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</a:rPr>
              <a:t>Impactos no sistema confederativo de representação sindical</a:t>
            </a:r>
            <a:endParaRPr lang="pt-BR" altLang="pt-BR" sz="3000" b="1" cap="small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714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tângulo 39"/>
          <p:cNvSpPr/>
          <p:nvPr/>
        </p:nvSpPr>
        <p:spPr>
          <a:xfrm>
            <a:off x="0" y="6634203"/>
            <a:ext cx="12192000" cy="23526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41" name="Retângulo 40"/>
          <p:cNvSpPr/>
          <p:nvPr/>
        </p:nvSpPr>
        <p:spPr>
          <a:xfrm>
            <a:off x="-1" y="6490800"/>
            <a:ext cx="9397389" cy="234082"/>
          </a:xfrm>
          <a:prstGeom prst="rect">
            <a:avLst/>
          </a:prstGeom>
          <a:solidFill>
            <a:srgbClr val="C2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0" y="6346800"/>
            <a:ext cx="6290633" cy="232711"/>
          </a:xfrm>
          <a:prstGeom prst="rect">
            <a:avLst/>
          </a:prstGeom>
          <a:solidFill>
            <a:srgbClr val="87A5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-1" y="6202800"/>
            <a:ext cx="3128791" cy="2315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163289" y="1310946"/>
            <a:ext cx="11854539" cy="4251668"/>
          </a:xfrm>
          <a:prstGeom prst="rect">
            <a:avLst/>
          </a:prstGeom>
          <a:solidFill>
            <a:schemeClr val="accent1">
              <a:lumMod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pt-BR" sz="2800" b="1" dirty="0" smtClean="0">
                <a:solidFill>
                  <a:schemeClr val="bg2">
                    <a:lumMod val="50000"/>
                  </a:schemeClr>
                </a:solidFill>
              </a:rPr>
              <a:t>Contribuição sindical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800" b="1" dirty="0" smtClean="0">
                <a:solidFill>
                  <a:schemeClr val="bg2">
                    <a:lumMod val="50000"/>
                  </a:schemeClr>
                </a:solidFill>
              </a:rPr>
              <a:t>Negociação coletiva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800" b="1" dirty="0" smtClean="0">
                <a:solidFill>
                  <a:schemeClr val="bg2">
                    <a:lumMod val="50000"/>
                  </a:schemeClr>
                </a:solidFill>
              </a:rPr>
              <a:t>Relação entre Acordo Coletivo e Convenção coletiva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800" b="1" dirty="0" smtClean="0">
                <a:solidFill>
                  <a:schemeClr val="bg2">
                    <a:lumMod val="50000"/>
                  </a:schemeClr>
                </a:solidFill>
              </a:rPr>
              <a:t>Representação dos empregados na empresa</a:t>
            </a:r>
          </a:p>
          <a:p>
            <a:pPr algn="ctr">
              <a:lnSpc>
                <a:spcPct val="150000"/>
              </a:lnSpc>
              <a:defRPr/>
            </a:pPr>
            <a:endParaRPr lang="pt-BR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540866" y="3845782"/>
            <a:ext cx="11651134" cy="2581722"/>
          </a:xfrm>
          <a:prstGeom prst="rect">
            <a:avLst/>
          </a:pr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5" name="Retângulo 44"/>
          <p:cNvSpPr/>
          <p:nvPr/>
        </p:nvSpPr>
        <p:spPr>
          <a:xfrm>
            <a:off x="-1" y="0"/>
            <a:ext cx="12192000" cy="578629"/>
          </a:xfrm>
          <a:prstGeom prst="rect">
            <a:avLst/>
          </a:prstGeom>
          <a:solidFill>
            <a:srgbClr val="EEF2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EEF2F0"/>
              </a:solidFill>
            </a:endParaRPr>
          </a:p>
        </p:txBody>
      </p:sp>
      <p:sp>
        <p:nvSpPr>
          <p:cNvPr id="46" name="CaixaDeTexto 4"/>
          <p:cNvSpPr txBox="1">
            <a:spLocks noChangeArrowheads="1"/>
          </p:cNvSpPr>
          <p:nvPr/>
        </p:nvSpPr>
        <p:spPr bwMode="auto">
          <a:xfrm>
            <a:off x="134137" y="76378"/>
            <a:ext cx="787886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pt-BR" altLang="pt-BR" sz="2000" b="1" cap="sm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Modernização trabalhista – 4 principais mudanças a afetar o sistema confederativo de representação sindical</a:t>
            </a:r>
            <a:endParaRPr lang="pt-BR" altLang="pt-BR" sz="3000" b="1" cap="small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68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tângulo 39"/>
          <p:cNvSpPr/>
          <p:nvPr/>
        </p:nvSpPr>
        <p:spPr>
          <a:xfrm>
            <a:off x="0" y="6634203"/>
            <a:ext cx="12192000" cy="23526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41" name="Retângulo 40"/>
          <p:cNvSpPr/>
          <p:nvPr/>
        </p:nvSpPr>
        <p:spPr>
          <a:xfrm>
            <a:off x="-1" y="6490800"/>
            <a:ext cx="9397389" cy="234082"/>
          </a:xfrm>
          <a:prstGeom prst="rect">
            <a:avLst/>
          </a:prstGeom>
          <a:solidFill>
            <a:srgbClr val="C2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0" y="6346800"/>
            <a:ext cx="6290633" cy="232711"/>
          </a:xfrm>
          <a:prstGeom prst="rect">
            <a:avLst/>
          </a:prstGeom>
          <a:solidFill>
            <a:srgbClr val="87A5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-1" y="6202800"/>
            <a:ext cx="3128791" cy="2315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6988629" y="785551"/>
            <a:ext cx="5203370" cy="5525419"/>
          </a:xfrm>
          <a:prstGeom prst="rect">
            <a:avLst/>
          </a:pr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 algn="r"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algn="r">
              <a:defRPr/>
            </a:pPr>
            <a:r>
              <a:rPr lang="pt-BR" sz="2400" dirty="0" smtClean="0">
                <a:solidFill>
                  <a:schemeClr val="tx1"/>
                </a:solidFill>
              </a:rPr>
              <a:t>Unicidade </a:t>
            </a:r>
            <a:r>
              <a:rPr lang="pt-BR" sz="2400" dirty="0">
                <a:solidFill>
                  <a:schemeClr val="tx1"/>
                </a:solidFill>
              </a:rPr>
              <a:t>sindical</a:t>
            </a:r>
          </a:p>
          <a:p>
            <a:pPr algn="r"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 algn="r">
              <a:defRPr/>
            </a:pPr>
            <a:r>
              <a:rPr lang="pt-BR" sz="2400" dirty="0" smtClean="0">
                <a:solidFill>
                  <a:schemeClr val="tx1"/>
                </a:solidFill>
              </a:rPr>
              <a:t>Representação sindical por categoria econômica ou profissional</a:t>
            </a:r>
          </a:p>
          <a:p>
            <a:pPr algn="r"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algn="r">
              <a:defRPr/>
            </a:pPr>
            <a:r>
              <a:rPr lang="pt-BR" sz="2000" dirty="0" err="1" smtClean="0">
                <a:solidFill>
                  <a:schemeClr val="tx1"/>
                </a:solidFill>
              </a:rPr>
              <a:t>Obs</a:t>
            </a:r>
            <a:r>
              <a:rPr lang="pt-BR" sz="2000" dirty="0" smtClean="0">
                <a:solidFill>
                  <a:schemeClr val="tx1"/>
                </a:solidFill>
              </a:rPr>
              <a:t>: Centrais Sindicais não compõem o sistema confederativo)</a:t>
            </a:r>
            <a:endParaRPr lang="pt-BR" sz="2000" dirty="0">
              <a:solidFill>
                <a:schemeClr val="tx1"/>
              </a:solidFill>
            </a:endParaRPr>
          </a:p>
          <a:p>
            <a:pPr algn="r"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 algn="r"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algn="r">
              <a:defRPr/>
            </a:pP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45" name="Retângulo 44"/>
          <p:cNvSpPr/>
          <p:nvPr/>
        </p:nvSpPr>
        <p:spPr>
          <a:xfrm>
            <a:off x="-1" y="0"/>
            <a:ext cx="12192000" cy="578629"/>
          </a:xfrm>
          <a:prstGeom prst="rect">
            <a:avLst/>
          </a:prstGeom>
          <a:solidFill>
            <a:srgbClr val="EEF2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EEF2F0"/>
              </a:solidFill>
            </a:endParaRPr>
          </a:p>
        </p:txBody>
      </p:sp>
      <p:sp>
        <p:nvSpPr>
          <p:cNvPr id="46" name="CaixaDeTexto 4"/>
          <p:cNvSpPr txBox="1">
            <a:spLocks noChangeArrowheads="1"/>
          </p:cNvSpPr>
          <p:nvPr/>
        </p:nvSpPr>
        <p:spPr bwMode="auto">
          <a:xfrm>
            <a:off x="134137" y="76378"/>
            <a:ext cx="78788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pt-BR" altLang="pt-BR" sz="2000" b="1" cap="sm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Sistema confederativo de representação sindical HOJE</a:t>
            </a:r>
            <a:endParaRPr lang="pt-BR" altLang="pt-BR" sz="3000" b="1" cap="small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8" name="CaixaDeTexto 2"/>
          <p:cNvSpPr txBox="1">
            <a:spLocks noChangeArrowheads="1"/>
          </p:cNvSpPr>
          <p:nvPr/>
        </p:nvSpPr>
        <p:spPr bwMode="auto">
          <a:xfrm>
            <a:off x="140941" y="1280359"/>
            <a:ext cx="34513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 dirty="0">
                <a:latin typeface="+mn-lt"/>
              </a:rPr>
              <a:t>Estrutura confederativa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403619418"/>
              </p:ext>
            </p:extLst>
          </p:nvPr>
        </p:nvGraphicFramePr>
        <p:xfrm>
          <a:off x="377328" y="1427257"/>
          <a:ext cx="6709229" cy="4527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877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tângulo 39"/>
          <p:cNvSpPr/>
          <p:nvPr/>
        </p:nvSpPr>
        <p:spPr>
          <a:xfrm>
            <a:off x="0" y="6634203"/>
            <a:ext cx="12192000" cy="23526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41" name="Retângulo 40"/>
          <p:cNvSpPr/>
          <p:nvPr/>
        </p:nvSpPr>
        <p:spPr>
          <a:xfrm>
            <a:off x="-1" y="6490800"/>
            <a:ext cx="9397389" cy="234082"/>
          </a:xfrm>
          <a:prstGeom prst="rect">
            <a:avLst/>
          </a:prstGeom>
          <a:solidFill>
            <a:srgbClr val="C2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0" y="6346800"/>
            <a:ext cx="6290633" cy="232711"/>
          </a:xfrm>
          <a:prstGeom prst="rect">
            <a:avLst/>
          </a:prstGeom>
          <a:solidFill>
            <a:srgbClr val="87A5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-1" y="6202800"/>
            <a:ext cx="3128791" cy="2315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45" name="Retângulo 44"/>
          <p:cNvSpPr/>
          <p:nvPr/>
        </p:nvSpPr>
        <p:spPr>
          <a:xfrm>
            <a:off x="-1" y="0"/>
            <a:ext cx="12192000" cy="578629"/>
          </a:xfrm>
          <a:prstGeom prst="rect">
            <a:avLst/>
          </a:prstGeom>
          <a:solidFill>
            <a:srgbClr val="EEF2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EEF2F0"/>
              </a:solidFill>
            </a:endParaRPr>
          </a:p>
        </p:txBody>
      </p:sp>
      <p:sp>
        <p:nvSpPr>
          <p:cNvPr id="46" name="CaixaDeTexto 4"/>
          <p:cNvSpPr txBox="1">
            <a:spLocks noChangeArrowheads="1"/>
          </p:cNvSpPr>
          <p:nvPr/>
        </p:nvSpPr>
        <p:spPr bwMode="auto">
          <a:xfrm>
            <a:off x="134137" y="89259"/>
            <a:ext cx="78788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pt-BR" altLang="pt-BR" sz="2000" b="1" cap="small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Sistema confederativo de representação sindical </a:t>
            </a:r>
            <a:r>
              <a:rPr lang="pt-BR" altLang="pt-BR" sz="2000" b="1" cap="sm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HOJE</a:t>
            </a:r>
            <a:endParaRPr lang="pt-BR" altLang="pt-BR" sz="3000" b="1" cap="small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6825339" y="785551"/>
            <a:ext cx="5203370" cy="5525419"/>
          </a:xfrm>
          <a:prstGeom prst="rect">
            <a:avLst/>
          </a:pr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 algn="r">
              <a:defRPr/>
            </a:pPr>
            <a:r>
              <a:rPr lang="pt-BR" sz="2400" b="1" dirty="0" smtClean="0">
                <a:solidFill>
                  <a:schemeClr val="tx1"/>
                </a:solidFill>
              </a:rPr>
              <a:t>Convenção Coletiva x Acordo Coletivo</a:t>
            </a:r>
            <a:r>
              <a:rPr lang="pt-BR" sz="2400" dirty="0" smtClean="0">
                <a:solidFill>
                  <a:schemeClr val="tx1"/>
                </a:solidFill>
              </a:rPr>
              <a:t>: </a:t>
            </a:r>
          </a:p>
          <a:p>
            <a:pPr algn="r">
              <a:defRPr/>
            </a:pPr>
            <a:r>
              <a:rPr lang="pt-BR" sz="2400" dirty="0" smtClean="0">
                <a:solidFill>
                  <a:schemeClr val="tx1"/>
                </a:solidFill>
              </a:rPr>
              <a:t> Regra do </a:t>
            </a:r>
            <a:r>
              <a:rPr lang="pt-BR" sz="2400" dirty="0" err="1" smtClean="0">
                <a:solidFill>
                  <a:schemeClr val="tx1"/>
                </a:solidFill>
              </a:rPr>
              <a:t>conglobamento</a:t>
            </a:r>
            <a:r>
              <a:rPr lang="pt-BR" sz="2400" dirty="0" smtClean="0">
                <a:solidFill>
                  <a:schemeClr val="tx1"/>
                </a:solidFill>
              </a:rPr>
              <a:t>: norma mais favorável ao trabalhador</a:t>
            </a:r>
            <a:endParaRPr lang="pt-BR" sz="2400" dirty="0">
              <a:solidFill>
                <a:schemeClr val="tx1"/>
              </a:solidFill>
            </a:endParaRPr>
          </a:p>
          <a:p>
            <a:pPr algn="r"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 algn="r">
              <a:defRPr/>
            </a:pPr>
            <a:r>
              <a:rPr lang="pt-BR" sz="2400" b="1" dirty="0" smtClean="0">
                <a:solidFill>
                  <a:schemeClr val="tx1"/>
                </a:solidFill>
              </a:rPr>
              <a:t>Contribuição Sindical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b="1" dirty="0" smtClean="0">
                <a:solidFill>
                  <a:schemeClr val="tx1"/>
                </a:solidFill>
              </a:rPr>
              <a:t>Compulsória - </a:t>
            </a:r>
          </a:p>
          <a:p>
            <a:pPr algn="r">
              <a:defRPr/>
            </a:pPr>
            <a:r>
              <a:rPr lang="pt-BR" sz="2400" dirty="0" smtClean="0">
                <a:solidFill>
                  <a:schemeClr val="tx1"/>
                </a:solidFill>
              </a:rPr>
              <a:t>Financiamento dos 3 níveis do Sistema confederativo de representação sindical (e também das Centrais)</a:t>
            </a:r>
          </a:p>
          <a:p>
            <a:pPr algn="r"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algn="r">
              <a:defRPr/>
            </a:pP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84875" y="785547"/>
            <a:ext cx="5203370" cy="5525419"/>
          </a:xfrm>
          <a:prstGeom prst="rect">
            <a:avLst/>
          </a:pr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pt-BR" sz="2400" b="1" dirty="0" smtClean="0">
                <a:solidFill>
                  <a:schemeClr val="tx1"/>
                </a:solidFill>
              </a:rPr>
              <a:t>Cenário até então da negociação coletiva</a:t>
            </a:r>
          </a:p>
          <a:p>
            <a:pPr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pt-BR" sz="2000" dirty="0" smtClean="0">
                <a:solidFill>
                  <a:schemeClr val="tx1"/>
                </a:solidFill>
              </a:rPr>
              <a:t>Insegurança jurídica no âmbito da Justiça do Trabalho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endParaRPr lang="pt-BR" sz="20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pt-BR" sz="2000" dirty="0" smtClean="0">
                <a:solidFill>
                  <a:schemeClr val="tx1"/>
                </a:solidFill>
              </a:rPr>
              <a:t>STF: STF-RE 590.415 (Min. Luis Roberto Barroso)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endParaRPr lang="pt-BR" sz="2000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>
              <a:defRPr/>
            </a:pP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36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-1" y="0"/>
            <a:ext cx="12192000" cy="788895"/>
          </a:xfrm>
          <a:prstGeom prst="rect">
            <a:avLst/>
          </a:prstGeom>
          <a:solidFill>
            <a:srgbClr val="EEF2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EEF2F0"/>
              </a:solidFill>
            </a:endParaRPr>
          </a:p>
        </p:txBody>
      </p:sp>
      <p:sp>
        <p:nvSpPr>
          <p:cNvPr id="4" name="CaixaDeTexto 4"/>
          <p:cNvSpPr txBox="1">
            <a:spLocks noChangeArrowheads="1"/>
          </p:cNvSpPr>
          <p:nvPr/>
        </p:nvSpPr>
        <p:spPr bwMode="auto">
          <a:xfrm>
            <a:off x="506421" y="90742"/>
            <a:ext cx="111791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3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Por que modernizar?</a:t>
            </a:r>
            <a:endParaRPr lang="pt-BR" altLang="pt-BR" sz="3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0" y="6634203"/>
            <a:ext cx="12192000" cy="23526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1" y="6490800"/>
            <a:ext cx="9397389" cy="234082"/>
          </a:xfrm>
          <a:prstGeom prst="rect">
            <a:avLst/>
          </a:prstGeom>
          <a:solidFill>
            <a:srgbClr val="C2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0" y="6346800"/>
            <a:ext cx="6290633" cy="232711"/>
          </a:xfrm>
          <a:prstGeom prst="rect">
            <a:avLst/>
          </a:prstGeom>
          <a:solidFill>
            <a:srgbClr val="87A5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-1" y="6202800"/>
            <a:ext cx="3128791" cy="2315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800727" y="1474081"/>
            <a:ext cx="11071787" cy="1088635"/>
          </a:xfrm>
          <a:prstGeom prst="rect">
            <a:avLst/>
          </a:prstGeom>
          <a:pattFill prst="pct50">
            <a:fgClr>
              <a:srgbClr val="87A5D7"/>
            </a:fgClr>
            <a:bgClr>
              <a:schemeClr val="accent1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pt-BR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Reduzir burocracias</a:t>
            </a:r>
            <a:endParaRPr lang="pt-BR" altLang="pt-BR" sz="24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800725" y="2893805"/>
            <a:ext cx="11071789" cy="1088635"/>
          </a:xfrm>
          <a:prstGeom prst="rect">
            <a:avLst/>
          </a:prstGeom>
          <a:pattFill prst="pct50">
            <a:fgClr>
              <a:srgbClr val="87A5D7"/>
            </a:fgClr>
            <a:bgClr>
              <a:schemeClr val="accent1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Garantir </a:t>
            </a:r>
            <a:r>
              <a:rPr lang="pt-BR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segurança jurídica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800725" y="4313529"/>
            <a:ext cx="11071788" cy="1088635"/>
          </a:xfrm>
          <a:prstGeom prst="rect">
            <a:avLst/>
          </a:prstGeom>
          <a:pattFill prst="pct50">
            <a:fgClr>
              <a:srgbClr val="87A5D7"/>
            </a:fgClr>
            <a:bgClr>
              <a:schemeClr val="accent1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pt-BR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Ajustar a lei às novas formas de produzir e  trabalhar</a:t>
            </a:r>
            <a:endParaRPr lang="pt-BR" sz="3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9" name="Conector reto 28"/>
          <p:cNvCxnSpPr/>
          <p:nvPr/>
        </p:nvCxnSpPr>
        <p:spPr>
          <a:xfrm>
            <a:off x="308578" y="2000997"/>
            <a:ext cx="6772" cy="2856849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/>
          <p:nvPr/>
        </p:nvCxnSpPr>
        <p:spPr>
          <a:xfrm>
            <a:off x="315350" y="2017224"/>
            <a:ext cx="292162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>
            <a:off x="308578" y="3433719"/>
            <a:ext cx="292162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/>
          <p:cNvCxnSpPr/>
          <p:nvPr/>
        </p:nvCxnSpPr>
        <p:spPr>
          <a:xfrm>
            <a:off x="323115" y="4847633"/>
            <a:ext cx="292162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079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tângulo 39"/>
          <p:cNvSpPr/>
          <p:nvPr/>
        </p:nvSpPr>
        <p:spPr>
          <a:xfrm>
            <a:off x="0" y="6634203"/>
            <a:ext cx="12192000" cy="23526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41" name="Retângulo 40"/>
          <p:cNvSpPr/>
          <p:nvPr/>
        </p:nvSpPr>
        <p:spPr>
          <a:xfrm>
            <a:off x="-1" y="6490800"/>
            <a:ext cx="9397389" cy="234082"/>
          </a:xfrm>
          <a:prstGeom prst="rect">
            <a:avLst/>
          </a:prstGeom>
          <a:solidFill>
            <a:srgbClr val="C2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0" y="6346800"/>
            <a:ext cx="6290633" cy="232711"/>
          </a:xfrm>
          <a:prstGeom prst="rect">
            <a:avLst/>
          </a:prstGeom>
          <a:solidFill>
            <a:srgbClr val="87A5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-1" y="6202800"/>
            <a:ext cx="3128791" cy="2315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6988629" y="576943"/>
            <a:ext cx="5203370" cy="5734027"/>
          </a:xfrm>
          <a:prstGeom prst="rect">
            <a:avLst/>
          </a:pr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 algn="r"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algn="r"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 algn="r"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algn="r"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 algn="r">
              <a:defRPr/>
            </a:pPr>
            <a:r>
              <a:rPr lang="pt-BR" sz="2400" dirty="0" smtClean="0">
                <a:solidFill>
                  <a:schemeClr val="tx1"/>
                </a:solidFill>
              </a:rPr>
              <a:t>Unicidade Sindical mantida</a:t>
            </a:r>
            <a:endParaRPr lang="pt-BR" sz="2400" dirty="0">
              <a:solidFill>
                <a:schemeClr val="tx1"/>
              </a:solidFill>
            </a:endParaRPr>
          </a:p>
          <a:p>
            <a:pPr algn="r"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 algn="r">
              <a:defRPr/>
            </a:pPr>
            <a:r>
              <a:rPr lang="pt-BR" sz="2400" dirty="0" smtClean="0">
                <a:solidFill>
                  <a:schemeClr val="tx1"/>
                </a:solidFill>
              </a:rPr>
              <a:t>Representação sindical por categoria econômica ou profissional mantida</a:t>
            </a:r>
          </a:p>
          <a:p>
            <a:pPr algn="r"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algn="r">
              <a:defRPr/>
            </a:pPr>
            <a:r>
              <a:rPr lang="pt-BR" sz="2400" dirty="0" smtClean="0">
                <a:solidFill>
                  <a:schemeClr val="tx1"/>
                </a:solidFill>
              </a:rPr>
              <a:t>Centrais </a:t>
            </a:r>
            <a:r>
              <a:rPr lang="pt-BR" sz="2400" dirty="0" smtClean="0">
                <a:solidFill>
                  <a:schemeClr val="tx1"/>
                </a:solidFill>
              </a:rPr>
              <a:t>Sindicais continuam à parte do quadro confederativo</a:t>
            </a:r>
          </a:p>
          <a:p>
            <a:pPr algn="r"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algn="r">
              <a:defRPr/>
            </a:pPr>
            <a:r>
              <a:rPr lang="pt-BR" sz="2400" dirty="0" smtClean="0">
                <a:solidFill>
                  <a:schemeClr val="tx1"/>
                </a:solidFill>
              </a:rPr>
              <a:t>Novo ator de representação dos empregados: comissão de empregados</a:t>
            </a:r>
          </a:p>
          <a:p>
            <a:pPr algn="r">
              <a:defRPr/>
            </a:pPr>
            <a:r>
              <a:rPr lang="pt-BR" sz="2000" dirty="0" smtClean="0">
                <a:solidFill>
                  <a:schemeClr val="tx1"/>
                </a:solidFill>
              </a:rPr>
              <a:t>(não </a:t>
            </a:r>
            <a:r>
              <a:rPr lang="pt-BR" sz="2000" dirty="0" smtClean="0">
                <a:solidFill>
                  <a:schemeClr val="tx1"/>
                </a:solidFill>
              </a:rPr>
              <a:t>faz </a:t>
            </a:r>
            <a:r>
              <a:rPr lang="pt-BR" sz="2000" dirty="0" smtClean="0">
                <a:solidFill>
                  <a:schemeClr val="tx1"/>
                </a:solidFill>
              </a:rPr>
              <a:t>parte do </a:t>
            </a:r>
            <a:r>
              <a:rPr lang="pt-BR" sz="2000" dirty="0" smtClean="0">
                <a:solidFill>
                  <a:schemeClr val="tx1"/>
                </a:solidFill>
              </a:rPr>
              <a:t>sistema sindical, </a:t>
            </a:r>
            <a:r>
              <a:rPr lang="pt-BR" sz="2000" dirty="0" smtClean="0">
                <a:solidFill>
                  <a:schemeClr val="tx1"/>
                </a:solidFill>
              </a:rPr>
              <a:t>mas impactará as relações de trabalho)</a:t>
            </a:r>
            <a:endParaRPr lang="pt-BR" sz="2400" dirty="0">
              <a:solidFill>
                <a:schemeClr val="tx1"/>
              </a:solidFill>
            </a:endParaRPr>
          </a:p>
          <a:p>
            <a:pPr algn="r"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 algn="r"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algn="r"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 algn="r"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algn="r">
              <a:defRPr/>
            </a:pP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18" name="CaixaDeTexto 2"/>
          <p:cNvSpPr txBox="1">
            <a:spLocks noChangeArrowheads="1"/>
          </p:cNvSpPr>
          <p:nvPr/>
        </p:nvSpPr>
        <p:spPr bwMode="auto">
          <a:xfrm>
            <a:off x="140941" y="1280359"/>
            <a:ext cx="345132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 dirty="0">
                <a:latin typeface="+mn-lt"/>
              </a:rPr>
              <a:t>Estrutura </a:t>
            </a:r>
            <a:r>
              <a:rPr lang="pt-BR" altLang="pt-BR" sz="2400" dirty="0" smtClean="0">
                <a:latin typeface="+mn-lt"/>
              </a:rPr>
              <a:t>confederativa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 dirty="0" smtClean="0">
                <a:latin typeface="+mn-lt"/>
              </a:rPr>
              <a:t>mantida</a:t>
            </a:r>
            <a:endParaRPr lang="pt-BR" altLang="pt-BR" sz="2400" dirty="0">
              <a:latin typeface="+mn-lt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324722208"/>
              </p:ext>
            </p:extLst>
          </p:nvPr>
        </p:nvGraphicFramePr>
        <p:xfrm>
          <a:off x="377328" y="1427257"/>
          <a:ext cx="6709229" cy="4527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Retângulo 12"/>
          <p:cNvSpPr/>
          <p:nvPr/>
        </p:nvSpPr>
        <p:spPr>
          <a:xfrm>
            <a:off x="-1" y="0"/>
            <a:ext cx="12192000" cy="576943"/>
          </a:xfrm>
          <a:prstGeom prst="rect">
            <a:avLst/>
          </a:prstGeom>
          <a:solidFill>
            <a:srgbClr val="EEF2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EEF2F0"/>
              </a:solidFill>
            </a:endParaRPr>
          </a:p>
        </p:txBody>
      </p:sp>
      <p:sp>
        <p:nvSpPr>
          <p:cNvPr id="46" name="CaixaDeTexto 4"/>
          <p:cNvSpPr txBox="1">
            <a:spLocks noChangeArrowheads="1"/>
          </p:cNvSpPr>
          <p:nvPr/>
        </p:nvSpPr>
        <p:spPr bwMode="auto">
          <a:xfrm>
            <a:off x="134137" y="76378"/>
            <a:ext cx="104576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pt-BR" altLang="pt-BR" sz="2000" b="1" cap="sm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Sistema confederativo de representação sindical com Lei 13.467/2017</a:t>
            </a:r>
            <a:endParaRPr lang="pt-BR" altLang="pt-BR" sz="3000" b="1" cap="small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76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tângulo 39"/>
          <p:cNvSpPr/>
          <p:nvPr/>
        </p:nvSpPr>
        <p:spPr>
          <a:xfrm>
            <a:off x="0" y="6634203"/>
            <a:ext cx="12192000" cy="23526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41" name="Retângulo 40"/>
          <p:cNvSpPr/>
          <p:nvPr/>
        </p:nvSpPr>
        <p:spPr>
          <a:xfrm>
            <a:off x="-1" y="6490800"/>
            <a:ext cx="9397389" cy="234082"/>
          </a:xfrm>
          <a:prstGeom prst="rect">
            <a:avLst/>
          </a:prstGeom>
          <a:solidFill>
            <a:srgbClr val="C2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0" y="6346800"/>
            <a:ext cx="6290633" cy="232711"/>
          </a:xfrm>
          <a:prstGeom prst="rect">
            <a:avLst/>
          </a:prstGeom>
          <a:solidFill>
            <a:srgbClr val="87A5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-1" y="6202800"/>
            <a:ext cx="3128791" cy="2315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45" name="Retângulo 44"/>
          <p:cNvSpPr/>
          <p:nvPr/>
        </p:nvSpPr>
        <p:spPr>
          <a:xfrm>
            <a:off x="-1" y="0"/>
            <a:ext cx="12192000" cy="578629"/>
          </a:xfrm>
          <a:prstGeom prst="rect">
            <a:avLst/>
          </a:prstGeom>
          <a:solidFill>
            <a:srgbClr val="EEF2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EEF2F0"/>
              </a:solidFill>
            </a:endParaRPr>
          </a:p>
        </p:txBody>
      </p:sp>
      <p:sp>
        <p:nvSpPr>
          <p:cNvPr id="46" name="CaixaDeTexto 4"/>
          <p:cNvSpPr txBox="1">
            <a:spLocks noChangeArrowheads="1"/>
          </p:cNvSpPr>
          <p:nvPr/>
        </p:nvSpPr>
        <p:spPr bwMode="auto">
          <a:xfrm>
            <a:off x="134137" y="89259"/>
            <a:ext cx="78788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pt-BR" altLang="pt-BR" sz="2000" b="1" cap="small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Sistema confederativo de representação sindical </a:t>
            </a:r>
            <a:r>
              <a:rPr lang="pt-BR" altLang="pt-BR" sz="2000" b="1" cap="sm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HOJE</a:t>
            </a:r>
            <a:endParaRPr lang="pt-BR" altLang="pt-BR" sz="3000" b="1" cap="small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6825339" y="785551"/>
            <a:ext cx="5203370" cy="5525419"/>
          </a:xfrm>
          <a:prstGeom prst="rect">
            <a:avLst/>
          </a:pr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 algn="r">
              <a:defRPr/>
            </a:pPr>
            <a:r>
              <a:rPr lang="pt-BR" sz="2400" b="1" dirty="0" smtClean="0">
                <a:solidFill>
                  <a:schemeClr val="tx1"/>
                </a:solidFill>
              </a:rPr>
              <a:t>Convenção Coletiva x Acordo Coletivo</a:t>
            </a:r>
            <a:r>
              <a:rPr lang="pt-BR" sz="2400" dirty="0" smtClean="0">
                <a:solidFill>
                  <a:schemeClr val="tx1"/>
                </a:solidFill>
              </a:rPr>
              <a:t>: </a:t>
            </a:r>
          </a:p>
          <a:p>
            <a:pPr algn="r">
              <a:defRPr/>
            </a:pPr>
            <a:r>
              <a:rPr lang="pt-BR" sz="2400" dirty="0" smtClean="0">
                <a:solidFill>
                  <a:schemeClr val="tx1"/>
                </a:solidFill>
              </a:rPr>
              <a:t> Regra da prevalência do acordo coletivo sobre a convenção coletiva</a:t>
            </a:r>
            <a:endParaRPr lang="pt-BR" sz="2400" dirty="0">
              <a:solidFill>
                <a:schemeClr val="tx1"/>
              </a:solidFill>
            </a:endParaRPr>
          </a:p>
          <a:p>
            <a:pPr algn="r"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 algn="r">
              <a:defRPr/>
            </a:pPr>
            <a:r>
              <a:rPr lang="pt-BR" sz="2400" b="1" dirty="0" smtClean="0">
                <a:solidFill>
                  <a:schemeClr val="tx1"/>
                </a:solidFill>
              </a:rPr>
              <a:t>Contribuição Sindical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b="1" dirty="0" smtClean="0">
                <a:solidFill>
                  <a:schemeClr val="tx1"/>
                </a:solidFill>
              </a:rPr>
              <a:t>Facultativa - </a:t>
            </a:r>
          </a:p>
          <a:p>
            <a:pPr algn="r">
              <a:defRPr/>
            </a:pPr>
            <a:r>
              <a:rPr lang="pt-BR" sz="2400" dirty="0" smtClean="0">
                <a:solidFill>
                  <a:schemeClr val="tx1"/>
                </a:solidFill>
              </a:rPr>
              <a:t>Impacto no financiamento dos 3 níveis do Sistema confederativo de representação sindical (e  centrais)</a:t>
            </a:r>
            <a:endParaRPr lang="pt-BR" sz="2400" dirty="0">
              <a:solidFill>
                <a:schemeClr val="tx1"/>
              </a:solidFill>
            </a:endParaRPr>
          </a:p>
          <a:p>
            <a:pPr algn="r">
              <a:defRPr/>
            </a:pP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84875" y="785547"/>
            <a:ext cx="5203370" cy="5525419"/>
          </a:xfrm>
          <a:prstGeom prst="rect">
            <a:avLst/>
          </a:pr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pt-BR" sz="2400" b="1" dirty="0" smtClean="0">
                <a:solidFill>
                  <a:schemeClr val="tx1"/>
                </a:solidFill>
              </a:rPr>
              <a:t>Negociação coletiva fortalecida</a:t>
            </a:r>
          </a:p>
          <a:p>
            <a:pPr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pt-BR" sz="2000" dirty="0" smtClean="0">
                <a:solidFill>
                  <a:schemeClr val="tx1"/>
                </a:solidFill>
              </a:rPr>
              <a:t>Artigo 611 - A - temas abertos à negociação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pt-BR" sz="2000" dirty="0" smtClean="0">
                <a:solidFill>
                  <a:schemeClr val="tx1"/>
                </a:solidFill>
              </a:rPr>
              <a:t>Artigo 611 - B – temas cuja negociação é “ato ilícito”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pt-BR" sz="2000" dirty="0" smtClean="0">
                <a:solidFill>
                  <a:schemeClr val="tx1"/>
                </a:solidFill>
              </a:rPr>
              <a:t>Fim da ultratividade nas  cláusulas coletivas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pt-BR" sz="2000" dirty="0" smtClean="0">
                <a:solidFill>
                  <a:schemeClr val="tx1"/>
                </a:solidFill>
              </a:rPr>
              <a:t>Jornadas e intervalos não enquadrados como normas de segurança e saúde no trabalho</a:t>
            </a:r>
          </a:p>
          <a:p>
            <a:pPr>
              <a:defRPr/>
            </a:pPr>
            <a:endParaRPr lang="pt-BR" sz="2000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>
              <a:defRPr/>
            </a:pP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1" y="0"/>
            <a:ext cx="12192000" cy="578629"/>
          </a:xfrm>
          <a:prstGeom prst="rect">
            <a:avLst/>
          </a:prstGeom>
          <a:solidFill>
            <a:srgbClr val="EEF2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EEF2F0"/>
              </a:solidFill>
            </a:endParaRPr>
          </a:p>
        </p:txBody>
      </p:sp>
      <p:sp>
        <p:nvSpPr>
          <p:cNvPr id="11" name="CaixaDeTexto 4"/>
          <p:cNvSpPr txBox="1">
            <a:spLocks noChangeArrowheads="1"/>
          </p:cNvSpPr>
          <p:nvPr/>
        </p:nvSpPr>
        <p:spPr bwMode="auto">
          <a:xfrm>
            <a:off x="134137" y="76378"/>
            <a:ext cx="102399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pt-BR" altLang="pt-BR" sz="2000" b="1" cap="sm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Sistema confederativo de representação sindical com Lei 13.467/2017</a:t>
            </a:r>
            <a:endParaRPr lang="pt-BR" altLang="pt-BR" sz="3000" b="1" cap="small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72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-1" y="1"/>
            <a:ext cx="12192000" cy="598714"/>
          </a:xfrm>
          <a:prstGeom prst="rect">
            <a:avLst/>
          </a:prstGeom>
          <a:solidFill>
            <a:srgbClr val="EEF2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EEF2F0"/>
              </a:solidFill>
            </a:endParaRPr>
          </a:p>
        </p:txBody>
      </p:sp>
      <p:sp>
        <p:nvSpPr>
          <p:cNvPr id="4" name="CaixaDeTexto 4"/>
          <p:cNvSpPr txBox="1">
            <a:spLocks noChangeArrowheads="1"/>
          </p:cNvSpPr>
          <p:nvPr/>
        </p:nvSpPr>
        <p:spPr bwMode="auto">
          <a:xfrm>
            <a:off x="506421" y="90742"/>
            <a:ext cx="111791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 b="1" cap="small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Necessidade de novas estratégias</a:t>
            </a:r>
          </a:p>
        </p:txBody>
      </p:sp>
      <p:sp>
        <p:nvSpPr>
          <p:cNvPr id="9" name="Retângulo 8"/>
          <p:cNvSpPr/>
          <p:nvPr/>
        </p:nvSpPr>
        <p:spPr>
          <a:xfrm>
            <a:off x="0" y="6634203"/>
            <a:ext cx="12192000" cy="23526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1" y="6490800"/>
            <a:ext cx="9397389" cy="234082"/>
          </a:xfrm>
          <a:prstGeom prst="rect">
            <a:avLst/>
          </a:prstGeom>
          <a:solidFill>
            <a:srgbClr val="C2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0" y="6346800"/>
            <a:ext cx="6290633" cy="232711"/>
          </a:xfrm>
          <a:prstGeom prst="rect">
            <a:avLst/>
          </a:prstGeom>
          <a:solidFill>
            <a:srgbClr val="87A5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-1" y="6202800"/>
            <a:ext cx="3128791" cy="2315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800727" y="1615599"/>
            <a:ext cx="11071787" cy="1088635"/>
          </a:xfrm>
          <a:prstGeom prst="rect">
            <a:avLst/>
          </a:prstGeom>
          <a:pattFill prst="pct50">
            <a:fgClr>
              <a:srgbClr val="87A5D7"/>
            </a:fgClr>
            <a:bgClr>
              <a:schemeClr val="accent1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pt-BR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Cuidados com o processo de negociação – etapas mais claras, noticiadas e comprováveis</a:t>
            </a:r>
            <a:endParaRPr lang="pt-BR" altLang="pt-BR" sz="26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800725" y="3035323"/>
            <a:ext cx="11071789" cy="1088635"/>
          </a:xfrm>
          <a:prstGeom prst="rect">
            <a:avLst/>
          </a:prstGeom>
          <a:pattFill prst="pct50">
            <a:fgClr>
              <a:srgbClr val="87A5D7"/>
            </a:fgClr>
            <a:bgClr>
              <a:schemeClr val="accent1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Coordenação entre diferentes níveis e espécies de negociação – </a:t>
            </a:r>
            <a:endParaRPr lang="pt-BR" sz="2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800725" y="4455047"/>
            <a:ext cx="11071788" cy="1088635"/>
          </a:xfrm>
          <a:prstGeom prst="rect">
            <a:avLst/>
          </a:prstGeom>
          <a:pattFill prst="pct50">
            <a:fgClr>
              <a:srgbClr val="87A5D7"/>
            </a:fgClr>
            <a:bgClr>
              <a:schemeClr val="accent1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Busca de aumento de representatividade, aproximação e fortalecimento do sistema perante os representados</a:t>
            </a:r>
            <a:endParaRPr lang="pt-BR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9" name="Conector reto 28"/>
          <p:cNvCxnSpPr/>
          <p:nvPr/>
        </p:nvCxnSpPr>
        <p:spPr>
          <a:xfrm>
            <a:off x="308578" y="2142515"/>
            <a:ext cx="6772" cy="2856849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/>
          <p:nvPr/>
        </p:nvCxnSpPr>
        <p:spPr>
          <a:xfrm>
            <a:off x="315350" y="2158742"/>
            <a:ext cx="292162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>
            <a:off x="308578" y="3575237"/>
            <a:ext cx="292162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/>
          <p:cNvCxnSpPr/>
          <p:nvPr/>
        </p:nvCxnSpPr>
        <p:spPr>
          <a:xfrm>
            <a:off x="323115" y="4989151"/>
            <a:ext cx="292162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2"/>
          <p:cNvSpPr txBox="1">
            <a:spLocks noChangeArrowheads="1"/>
          </p:cNvSpPr>
          <p:nvPr/>
        </p:nvSpPr>
        <p:spPr bwMode="auto">
          <a:xfrm>
            <a:off x="179297" y="658589"/>
            <a:ext cx="119242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pt-BR" altLang="pt-BR" sz="2000" b="1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Necessárias </a:t>
            </a:r>
            <a:r>
              <a:rPr lang="pt-BR" altLang="pt-BR" sz="2000" b="1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novas estratégias, entre elas: </a:t>
            </a:r>
            <a:endParaRPr lang="pt-BR" altLang="pt-BR" sz="2000" b="1" dirty="0">
              <a:solidFill>
                <a:schemeClr val="bg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64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tângulo 39"/>
          <p:cNvSpPr/>
          <p:nvPr/>
        </p:nvSpPr>
        <p:spPr>
          <a:xfrm>
            <a:off x="0" y="6634203"/>
            <a:ext cx="12192000" cy="23526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41" name="Retângulo 40"/>
          <p:cNvSpPr/>
          <p:nvPr/>
        </p:nvSpPr>
        <p:spPr>
          <a:xfrm>
            <a:off x="-1" y="6490800"/>
            <a:ext cx="9397389" cy="234082"/>
          </a:xfrm>
          <a:prstGeom prst="rect">
            <a:avLst/>
          </a:prstGeom>
          <a:solidFill>
            <a:srgbClr val="C2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0" y="6346800"/>
            <a:ext cx="6290633" cy="232711"/>
          </a:xfrm>
          <a:prstGeom prst="rect">
            <a:avLst/>
          </a:prstGeom>
          <a:solidFill>
            <a:srgbClr val="87A5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-1" y="6202800"/>
            <a:ext cx="3128791" cy="2315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424554" y="712215"/>
            <a:ext cx="11294076" cy="3939514"/>
          </a:xfrm>
          <a:prstGeom prst="rect">
            <a:avLst/>
          </a:prstGeom>
          <a:solidFill>
            <a:schemeClr val="accent1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200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257830" y="4880335"/>
            <a:ext cx="11651134" cy="1068135"/>
          </a:xfrm>
          <a:prstGeom prst="rect">
            <a:avLst/>
          </a:pr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400" b="1" dirty="0" smtClean="0">
                <a:solidFill>
                  <a:schemeClr val="tx1"/>
                </a:solidFill>
              </a:rPr>
              <a:t>Obrigada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37" name="CaixaDeTexto 2"/>
          <p:cNvSpPr txBox="1">
            <a:spLocks noChangeArrowheads="1"/>
          </p:cNvSpPr>
          <p:nvPr/>
        </p:nvSpPr>
        <p:spPr bwMode="auto">
          <a:xfrm>
            <a:off x="768337" y="1020793"/>
            <a:ext cx="10741560" cy="31085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pt-BR" altLang="pt-BR" sz="2800" b="1" spc="-20" dirty="0" smtClean="0">
                <a:solidFill>
                  <a:schemeClr val="bg1"/>
                </a:solidFill>
                <a:latin typeface="Arial" panose="020B0604020202020204" pitchFamily="34" charset="0"/>
              </a:rPr>
              <a:t>Lei 13.467/2017 – Modernização trabalhista</a:t>
            </a:r>
          </a:p>
          <a:p>
            <a:pPr>
              <a:spcBef>
                <a:spcPct val="0"/>
              </a:spcBef>
              <a:buNone/>
            </a:pPr>
            <a:endParaRPr lang="pt-BR" altLang="pt-BR" sz="2800" b="1" spc="-20" dirty="0">
              <a:solidFill>
                <a:schemeClr val="bg1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pt-BR" altLang="pt-BR" sz="2800" spc="-20" dirty="0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Novo mundo, novos e renovados desafios para o sistema confederativo de representação sindical e para as empresas. </a:t>
            </a:r>
          </a:p>
          <a:p>
            <a:pPr>
              <a:spcBef>
                <a:spcPct val="0"/>
              </a:spcBef>
              <a:buNone/>
            </a:pPr>
            <a:endParaRPr lang="pt-BR" altLang="pt-BR" sz="2800" spc="-20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pt-BR" altLang="pt-BR" sz="2800" spc="-20" dirty="0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Com trabalho dedicado e estruturado o sistema confederativo de representação sairá mais forte e mais respeitado. </a:t>
            </a:r>
            <a:endParaRPr lang="pt-BR" altLang="pt-BR" sz="2800" spc="-20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65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tângulo 39"/>
          <p:cNvSpPr/>
          <p:nvPr/>
        </p:nvSpPr>
        <p:spPr>
          <a:xfrm>
            <a:off x="0" y="6634203"/>
            <a:ext cx="12192000" cy="23526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41" name="Retângulo 40"/>
          <p:cNvSpPr/>
          <p:nvPr/>
        </p:nvSpPr>
        <p:spPr>
          <a:xfrm>
            <a:off x="-1" y="6490800"/>
            <a:ext cx="9397389" cy="234082"/>
          </a:xfrm>
          <a:prstGeom prst="rect">
            <a:avLst/>
          </a:prstGeom>
          <a:solidFill>
            <a:srgbClr val="C2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0" y="6346800"/>
            <a:ext cx="6290633" cy="232711"/>
          </a:xfrm>
          <a:prstGeom prst="rect">
            <a:avLst/>
          </a:prstGeom>
          <a:solidFill>
            <a:srgbClr val="87A5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-1" y="6202800"/>
            <a:ext cx="3128791" cy="2315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45" name="Retângulo 44"/>
          <p:cNvSpPr/>
          <p:nvPr/>
        </p:nvSpPr>
        <p:spPr>
          <a:xfrm>
            <a:off x="-1" y="0"/>
            <a:ext cx="12192000" cy="57862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EEF2F0"/>
              </a:solidFill>
            </a:endParaRPr>
          </a:p>
        </p:txBody>
      </p:sp>
      <p:sp>
        <p:nvSpPr>
          <p:cNvPr id="46" name="CaixaDeTexto 4"/>
          <p:cNvSpPr txBox="1">
            <a:spLocks noChangeArrowheads="1"/>
          </p:cNvSpPr>
          <p:nvPr/>
        </p:nvSpPr>
        <p:spPr bwMode="auto">
          <a:xfrm>
            <a:off x="613447" y="41543"/>
            <a:ext cx="1096510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BR" altLang="pt-BR" sz="2800" b="1" cap="small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www.portaldaindustria.com.br/relacoesdotrabalho</a:t>
            </a:r>
            <a:endParaRPr lang="pt-BR" altLang="pt-BR" sz="2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0125" y="698747"/>
            <a:ext cx="11891745" cy="6039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48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-1" y="0"/>
            <a:ext cx="12192000" cy="788895"/>
          </a:xfrm>
          <a:prstGeom prst="rect">
            <a:avLst/>
          </a:prstGeom>
          <a:solidFill>
            <a:srgbClr val="EEF2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EEF2F0"/>
              </a:solidFill>
            </a:endParaRPr>
          </a:p>
        </p:txBody>
      </p:sp>
      <p:sp>
        <p:nvSpPr>
          <p:cNvPr id="4" name="CaixaDeTexto 4"/>
          <p:cNvSpPr txBox="1">
            <a:spLocks noChangeArrowheads="1"/>
          </p:cNvSpPr>
          <p:nvPr/>
        </p:nvSpPr>
        <p:spPr bwMode="auto">
          <a:xfrm>
            <a:off x="506421" y="90742"/>
            <a:ext cx="111791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3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Por que modernizar?</a:t>
            </a:r>
            <a:endParaRPr lang="pt-BR" altLang="pt-BR" sz="3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0" y="6634203"/>
            <a:ext cx="12192000" cy="23526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1" y="6490800"/>
            <a:ext cx="9397389" cy="234082"/>
          </a:xfrm>
          <a:prstGeom prst="rect">
            <a:avLst/>
          </a:prstGeom>
          <a:solidFill>
            <a:srgbClr val="C2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0" y="6346800"/>
            <a:ext cx="6290633" cy="232711"/>
          </a:xfrm>
          <a:prstGeom prst="rect">
            <a:avLst/>
          </a:prstGeom>
          <a:solidFill>
            <a:srgbClr val="87A5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-1" y="6202800"/>
            <a:ext cx="3128791" cy="2315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2">
            <a:clrChange>
              <a:clrFrom>
                <a:srgbClr val="E7E8E9"/>
              </a:clrFrom>
              <a:clrTo>
                <a:srgbClr val="E7E8E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8923"/>
            <a:ext cx="12192002" cy="6400543"/>
          </a:xfrm>
          <a:prstGeom prst="rect">
            <a:avLst/>
          </a:prstGeom>
        </p:spPr>
      </p:pic>
      <p:sp>
        <p:nvSpPr>
          <p:cNvPr id="73" name="Retângulo 72"/>
          <p:cNvSpPr/>
          <p:nvPr/>
        </p:nvSpPr>
        <p:spPr>
          <a:xfrm>
            <a:off x="68110" y="788896"/>
            <a:ext cx="8395952" cy="1133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spc="-8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Brasil: 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penúltima </a:t>
            </a:r>
            <a:r>
              <a:rPr lang="pt-BR" sz="22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posição em comparação a outros países com os quais 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competimos e 16º quanto à burocracia, à segurança jurídica, e à facilidade nas regras de determinação de salários</a:t>
            </a:r>
            <a:endParaRPr lang="pt-BR" sz="2200" dirty="0">
              <a:solidFill>
                <a:schemeClr val="bg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4" name="CaixaDeTexto 73"/>
          <p:cNvSpPr txBox="1"/>
          <p:nvPr/>
        </p:nvSpPr>
        <p:spPr>
          <a:xfrm>
            <a:off x="9211193" y="6424002"/>
            <a:ext cx="26985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b="1" i="1" dirty="0" smtClean="0"/>
              <a:t>Fonte: CNI</a:t>
            </a:r>
            <a:endParaRPr lang="pt-BR" sz="1600" b="1" i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207" y="7624491"/>
            <a:ext cx="4391758" cy="235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7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Conector reto 39"/>
          <p:cNvCxnSpPr/>
          <p:nvPr/>
        </p:nvCxnSpPr>
        <p:spPr>
          <a:xfrm>
            <a:off x="497026" y="1659824"/>
            <a:ext cx="0" cy="3035012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/>
          <p:nvPr/>
        </p:nvCxnSpPr>
        <p:spPr>
          <a:xfrm>
            <a:off x="5318490" y="1659824"/>
            <a:ext cx="0" cy="3035012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/>
          <p:nvPr/>
        </p:nvCxnSpPr>
        <p:spPr>
          <a:xfrm>
            <a:off x="180363" y="1662466"/>
            <a:ext cx="11643275" cy="0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ângulo 6"/>
          <p:cNvSpPr/>
          <p:nvPr/>
        </p:nvSpPr>
        <p:spPr>
          <a:xfrm>
            <a:off x="-1" y="0"/>
            <a:ext cx="12192000" cy="788895"/>
          </a:xfrm>
          <a:prstGeom prst="rect">
            <a:avLst/>
          </a:prstGeom>
          <a:solidFill>
            <a:srgbClr val="EEF2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EEF2F0"/>
              </a:solidFill>
            </a:endParaRPr>
          </a:p>
        </p:txBody>
      </p:sp>
      <p:sp>
        <p:nvSpPr>
          <p:cNvPr id="4" name="CaixaDeTexto 4"/>
          <p:cNvSpPr txBox="1">
            <a:spLocks noChangeArrowheads="1"/>
          </p:cNvSpPr>
          <p:nvPr/>
        </p:nvSpPr>
        <p:spPr bwMode="auto">
          <a:xfrm>
            <a:off x="506421" y="90742"/>
            <a:ext cx="111791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3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Por que modernizar?</a:t>
            </a:r>
            <a:endParaRPr lang="pt-BR" altLang="pt-BR" sz="3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0" y="6634203"/>
            <a:ext cx="12192000" cy="23526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1" y="6490800"/>
            <a:ext cx="9397389" cy="234082"/>
          </a:xfrm>
          <a:prstGeom prst="rect">
            <a:avLst/>
          </a:prstGeom>
          <a:solidFill>
            <a:srgbClr val="C2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0" y="6346800"/>
            <a:ext cx="6290633" cy="232711"/>
          </a:xfrm>
          <a:prstGeom prst="rect">
            <a:avLst/>
          </a:prstGeom>
          <a:solidFill>
            <a:srgbClr val="87A5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-1" y="6202800"/>
            <a:ext cx="3128791" cy="2315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29" name="Elipse 28"/>
          <p:cNvSpPr/>
          <p:nvPr/>
        </p:nvSpPr>
        <p:spPr>
          <a:xfrm>
            <a:off x="342908" y="1511575"/>
            <a:ext cx="287338" cy="288925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t-BR" altLang="pt-BR" sz="18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30" name="Elipse 29"/>
          <p:cNvSpPr/>
          <p:nvPr/>
        </p:nvSpPr>
        <p:spPr>
          <a:xfrm>
            <a:off x="5171829" y="1511575"/>
            <a:ext cx="287337" cy="288925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t-BR" altLang="pt-BR" sz="18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576147" y="1194372"/>
            <a:ext cx="14667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b="1" cap="small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1943</a:t>
            </a:r>
            <a:r>
              <a:rPr lang="en-US" sz="1600" b="1" cap="small" dirty="0">
                <a:solidFill>
                  <a:schemeClr val="bg2">
                    <a:lumMod val="50000"/>
                  </a:schemeClr>
                </a:solidFill>
                <a:ea typeface="Tahoma" panose="020B0604030504040204" pitchFamily="34" charset="0"/>
              </a:rPr>
              <a:t>: </a:t>
            </a:r>
            <a:r>
              <a:rPr lang="en-US" sz="2400" cap="small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CLT</a:t>
            </a:r>
            <a:endParaRPr lang="en-US" sz="1600" cap="small" dirty="0">
              <a:solidFill>
                <a:schemeClr val="bg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689193" y="1772687"/>
            <a:ext cx="4849093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en-US" sz="2400" b="1" spc="-1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Industrialização</a:t>
            </a:r>
            <a:endParaRPr lang="en-US" sz="2400" b="1" spc="-1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en-US" sz="2400" spc="-1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Urbanização</a:t>
            </a:r>
            <a:endParaRPr lang="en-US" sz="2400" spc="-1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en-US" sz="2400" spc="-100" dirty="0" err="1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Migração</a:t>
            </a:r>
            <a:r>
              <a:rPr lang="en-US" sz="2400" spc="-1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para </a:t>
            </a:r>
            <a:r>
              <a:rPr lang="en-US" sz="2400" b="1" spc="-1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cidades</a:t>
            </a:r>
            <a:endParaRPr lang="en-US" sz="2400" b="1" spc="-1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5538286" y="1812760"/>
            <a:ext cx="6684252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en-US" sz="2400" spc="-1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Legislação</a:t>
            </a:r>
            <a:r>
              <a:rPr lang="en-US" sz="2400" spc="-1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1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rígida</a:t>
            </a:r>
            <a:endParaRPr lang="en-US" sz="2400" b="1" spc="-1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en-US" sz="2400" b="1" spc="-1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Pouco</a:t>
            </a:r>
            <a:r>
              <a:rPr lang="en-US" sz="2400" b="1" spc="-1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1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espaço</a:t>
            </a:r>
            <a:r>
              <a:rPr lang="en-US" sz="2400" b="1" spc="-1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2400" spc="-1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para </a:t>
            </a:r>
            <a:r>
              <a:rPr lang="en-US" sz="2400" spc="-1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negociação</a:t>
            </a:r>
            <a:endParaRPr lang="en-US" sz="2400" spc="-1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en-US" sz="2400" b="1" spc="-1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Oneração</a:t>
            </a:r>
            <a:r>
              <a:rPr lang="en-US" sz="2400" spc="-1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do </a:t>
            </a:r>
            <a:r>
              <a:rPr lang="en-US" sz="2400" spc="-1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emprego</a:t>
            </a:r>
            <a:r>
              <a:rPr lang="en-US" sz="2400" spc="-1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formal</a:t>
            </a: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en-US" sz="2400" spc="-1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Excesso</a:t>
            </a:r>
            <a:r>
              <a:rPr lang="en-US" sz="2400" spc="-1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de </a:t>
            </a:r>
            <a:r>
              <a:rPr lang="en-US" sz="2400" b="1" spc="-1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burocracia</a:t>
            </a:r>
            <a:endParaRPr lang="en-US" sz="2400" b="1" spc="-1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en-US" sz="2400" b="1" spc="-1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Não</a:t>
            </a:r>
            <a:r>
              <a:rPr lang="en-US" sz="2400" b="1" spc="-1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1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atende</a:t>
            </a:r>
            <a:r>
              <a:rPr lang="en-US" sz="2400" b="1" spc="-1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2400" spc="-1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novas</a:t>
            </a:r>
            <a:r>
              <a:rPr lang="en-US" sz="2400" spc="-1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2400" spc="-1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formas</a:t>
            </a:r>
            <a:r>
              <a:rPr lang="en-US" sz="2400" spc="-1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de </a:t>
            </a:r>
            <a:r>
              <a:rPr lang="en-US" sz="2400" spc="-1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trabalho</a:t>
            </a:r>
            <a:r>
              <a:rPr lang="en-US" sz="2400" spc="-1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e </a:t>
            </a:r>
            <a:r>
              <a:rPr lang="en-US" sz="2400" spc="-1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necessidade</a:t>
            </a:r>
            <a:r>
              <a:rPr lang="en-US" sz="2400" spc="-1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de </a:t>
            </a:r>
            <a:r>
              <a:rPr lang="en-US" sz="2400" spc="-1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trabalho</a:t>
            </a:r>
            <a:r>
              <a:rPr lang="en-US" sz="2400" spc="-1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e </a:t>
            </a:r>
            <a:r>
              <a:rPr lang="en-US" sz="2400" spc="-1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produção</a:t>
            </a:r>
            <a:endParaRPr lang="en-US" sz="2400" spc="-1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tângulo 38"/>
          <p:cNvSpPr/>
          <p:nvPr/>
        </p:nvSpPr>
        <p:spPr>
          <a:xfrm>
            <a:off x="5538286" y="1115421"/>
            <a:ext cx="3017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b="1" cap="small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2017</a:t>
            </a:r>
            <a:r>
              <a:rPr lang="en-US" sz="1600" b="1" cap="small" dirty="0" smtClean="0">
                <a:solidFill>
                  <a:schemeClr val="bg2">
                    <a:lumMod val="50000"/>
                  </a:schemeClr>
                </a:solidFill>
                <a:ea typeface="Tahoma" panose="020B0604030504040204" pitchFamily="34" charset="0"/>
              </a:rPr>
              <a:t>: </a:t>
            </a:r>
            <a:r>
              <a:rPr lang="en-US" sz="2400" cap="small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73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anos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depois</a:t>
            </a:r>
            <a:endParaRPr lang="en-US" sz="1600" dirty="0">
              <a:solidFill>
                <a:schemeClr val="bg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Retângulo de cantos arredondados 35"/>
          <p:cNvSpPr/>
          <p:nvPr/>
        </p:nvSpPr>
        <p:spPr>
          <a:xfrm>
            <a:off x="107521" y="4787582"/>
            <a:ext cx="12084478" cy="1212850"/>
          </a:xfrm>
          <a:prstGeom prst="roundRect">
            <a:avLst/>
          </a:prstGeom>
          <a:solidFill>
            <a:srgbClr val="767171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Desajuste entre a legislação e a realidade produtiva e econômica gera </a:t>
            </a:r>
            <a:endParaRPr lang="pt-BR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pt-BR" sz="2000" b="1" kern="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ambiente </a:t>
            </a:r>
            <a:r>
              <a:rPr lang="pt-BR" sz="2000" b="1" kern="2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negócios desfavorável, perda de </a:t>
            </a:r>
            <a:r>
              <a:rPr lang="pt-BR" sz="2000" b="1" kern="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competitividade e </a:t>
            </a:r>
            <a:r>
              <a:rPr lang="pt-BR" sz="2000" b="1" kern="2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insegurança jurídica</a:t>
            </a:r>
          </a:p>
        </p:txBody>
      </p:sp>
    </p:spTree>
    <p:extLst>
      <p:ext uri="{BB962C8B-B14F-4D97-AF65-F5344CB8AC3E}">
        <p14:creationId xmlns:p14="http://schemas.microsoft.com/office/powerpoint/2010/main" val="360043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-1" y="0"/>
            <a:ext cx="12192000" cy="788895"/>
          </a:xfrm>
          <a:prstGeom prst="rect">
            <a:avLst/>
          </a:prstGeom>
          <a:solidFill>
            <a:srgbClr val="EEF2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EEF2F0"/>
              </a:solidFill>
            </a:endParaRPr>
          </a:p>
        </p:txBody>
      </p:sp>
      <p:sp>
        <p:nvSpPr>
          <p:cNvPr id="4" name="CaixaDeTexto 4"/>
          <p:cNvSpPr txBox="1">
            <a:spLocks noChangeArrowheads="1"/>
          </p:cNvSpPr>
          <p:nvPr/>
        </p:nvSpPr>
        <p:spPr bwMode="auto">
          <a:xfrm>
            <a:off x="506421" y="90742"/>
            <a:ext cx="111791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3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Por que modernizar?</a:t>
            </a:r>
            <a:endParaRPr lang="pt-BR" altLang="pt-BR" sz="3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0" y="6634203"/>
            <a:ext cx="12192000" cy="23526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1" y="6490800"/>
            <a:ext cx="9397389" cy="234082"/>
          </a:xfrm>
          <a:prstGeom prst="rect">
            <a:avLst/>
          </a:prstGeom>
          <a:solidFill>
            <a:srgbClr val="C2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0" y="6346800"/>
            <a:ext cx="6290633" cy="232711"/>
          </a:xfrm>
          <a:prstGeom prst="rect">
            <a:avLst/>
          </a:prstGeom>
          <a:solidFill>
            <a:srgbClr val="87A5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-1" y="6202800"/>
            <a:ext cx="3128791" cy="2315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1704852" y="2170810"/>
            <a:ext cx="3153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900 artigos na CLT</a:t>
            </a:r>
            <a:endParaRPr lang="pt-BR" sz="24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1704852" y="2728747"/>
            <a:ext cx="2930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200 leis esparsas</a:t>
            </a:r>
            <a:endParaRPr lang="pt-BR" sz="24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1704852" y="3301751"/>
            <a:ext cx="5171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900 enunciados de jurisprudência</a:t>
            </a:r>
            <a:endParaRPr lang="pt-BR" sz="24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704852" y="3874755"/>
            <a:ext cx="10158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95 Convenções da OIT ratificadas pelo Brasil (11º que mais ratificou)</a:t>
            </a:r>
            <a:endParaRPr lang="pt-BR" sz="24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1330568" y="966794"/>
            <a:ext cx="95308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A legislação é ampla e complexa -</a:t>
            </a:r>
            <a:endParaRPr lang="pt-BR" sz="2000" dirty="0">
              <a:solidFill>
                <a:schemeClr val="bg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1704852" y="4447759"/>
            <a:ext cx="7139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instruções normativas, portarias, </a:t>
            </a:r>
            <a:r>
              <a:rPr lang="pt-BR" sz="2400" dirty="0" err="1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NRs</a:t>
            </a: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entre outros</a:t>
            </a:r>
            <a:endParaRPr lang="pt-BR" sz="24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684146" y="1090988"/>
            <a:ext cx="10573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800" dirty="0" smtClean="0">
                <a:solidFill>
                  <a:srgbClr val="C2E5F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lang="pt-BR" sz="8800" dirty="0">
              <a:solidFill>
                <a:srgbClr val="C2E5F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" name="Conector reto 2"/>
          <p:cNvCxnSpPr/>
          <p:nvPr/>
        </p:nvCxnSpPr>
        <p:spPr>
          <a:xfrm>
            <a:off x="1633621" y="2059597"/>
            <a:ext cx="0" cy="2965597"/>
          </a:xfrm>
          <a:prstGeom prst="line">
            <a:avLst/>
          </a:prstGeom>
          <a:ln w="28575">
            <a:solidFill>
              <a:srgbClr val="C2E5F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5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tângulo 39"/>
          <p:cNvSpPr/>
          <p:nvPr/>
        </p:nvSpPr>
        <p:spPr>
          <a:xfrm>
            <a:off x="0" y="6634203"/>
            <a:ext cx="12192000" cy="23526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41" name="Retângulo 40"/>
          <p:cNvSpPr/>
          <p:nvPr/>
        </p:nvSpPr>
        <p:spPr>
          <a:xfrm>
            <a:off x="-1" y="6490800"/>
            <a:ext cx="9397389" cy="234082"/>
          </a:xfrm>
          <a:prstGeom prst="rect">
            <a:avLst/>
          </a:prstGeom>
          <a:solidFill>
            <a:srgbClr val="C2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0" y="6346800"/>
            <a:ext cx="6290633" cy="232711"/>
          </a:xfrm>
          <a:prstGeom prst="rect">
            <a:avLst/>
          </a:prstGeom>
          <a:solidFill>
            <a:srgbClr val="87A5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-1" y="6202800"/>
            <a:ext cx="3128791" cy="2315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1" y="0"/>
            <a:ext cx="12192000" cy="788895"/>
          </a:xfrm>
          <a:prstGeom prst="rect">
            <a:avLst/>
          </a:prstGeom>
          <a:solidFill>
            <a:srgbClr val="EEF2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EEF2F0"/>
              </a:solidFill>
            </a:endParaRPr>
          </a:p>
        </p:txBody>
      </p:sp>
      <p:sp>
        <p:nvSpPr>
          <p:cNvPr id="4" name="CaixaDeTexto 4"/>
          <p:cNvSpPr txBox="1">
            <a:spLocks noChangeArrowheads="1"/>
          </p:cNvSpPr>
          <p:nvPr/>
        </p:nvSpPr>
        <p:spPr bwMode="auto">
          <a:xfrm>
            <a:off x="506421" y="90742"/>
            <a:ext cx="111791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3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Por que modernizar?</a:t>
            </a:r>
            <a:endParaRPr lang="pt-BR" altLang="pt-BR" sz="3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-293078" y="1652235"/>
            <a:ext cx="1277815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pt-BR" altLang="pt-B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48,1 </a:t>
            </a:r>
            <a:r>
              <a:rPr lang="pt-BR" altLang="pt-B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milhões de trabalhadores</a:t>
            </a:r>
            <a:r>
              <a:rPr lang="pt-BR" altLang="pt-B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altLang="pt-BR" sz="2400" dirty="0">
                <a:latin typeface="Arial" panose="020B0604020202020204" pitchFamily="34" charset="0"/>
                <a:ea typeface="Garamond" charset="0"/>
                <a:cs typeface="Arial" panose="020B0604020202020204" pitchFamily="34" charset="0"/>
              </a:rPr>
              <a:t>no mercado </a:t>
            </a:r>
            <a:r>
              <a:rPr lang="pt-BR" altLang="pt-BR" sz="2400" dirty="0" smtClean="0">
                <a:latin typeface="Arial" panose="020B0604020202020204" pitchFamily="34" charset="0"/>
                <a:ea typeface="Garamond" charset="0"/>
                <a:cs typeface="Arial" panose="020B0604020202020204" pitchFamily="34" charset="0"/>
              </a:rPr>
              <a:t>formal</a:t>
            </a:r>
          </a:p>
          <a:p>
            <a:pPr algn="ctr" eaLnBrk="1" hangingPunct="1">
              <a:defRPr/>
            </a:pPr>
            <a:endParaRPr lang="pt-BR" altLang="pt-BR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Garamond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pt-BR" altLang="pt-BR" sz="2400" dirty="0">
                <a:solidFill>
                  <a:srgbClr val="87A5D7"/>
                </a:solidFill>
                <a:latin typeface="Arial" panose="020B0604020202020204" pitchFamily="34" charset="0"/>
                <a:ea typeface="Garamond" charset="0"/>
                <a:cs typeface="Arial" panose="020B0604020202020204" pitchFamily="34" charset="0"/>
                <a:sym typeface="Wingdings" panose="05000000000000000000" pitchFamily="2" charset="2"/>
              </a:rPr>
              <a:t></a:t>
            </a:r>
          </a:p>
          <a:p>
            <a:pPr algn="ctr" eaLnBrk="1" hangingPunct="1">
              <a:defRPr/>
            </a:pPr>
            <a:endParaRPr lang="pt-BR" altLang="pt-BR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Garamond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pt-BR" altLang="pt-BR" sz="2400" dirty="0">
                <a:latin typeface="Arial" panose="020B0604020202020204" pitchFamily="34" charset="0"/>
                <a:ea typeface="Garamond" charset="0"/>
                <a:cs typeface="Arial" panose="020B0604020202020204" pitchFamily="34" charset="0"/>
              </a:rPr>
              <a:t>Na Justiça do </a:t>
            </a:r>
            <a:r>
              <a:rPr lang="pt-BR" altLang="pt-BR" sz="2400" dirty="0" smtClean="0">
                <a:latin typeface="Arial" panose="020B0604020202020204" pitchFamily="34" charset="0"/>
                <a:ea typeface="Garamond" charset="0"/>
                <a:cs typeface="Arial" panose="020B0604020202020204" pitchFamily="34" charset="0"/>
              </a:rPr>
              <a:t>Trabalho </a:t>
            </a:r>
            <a:r>
              <a:rPr lang="pt-BR" altLang="pt-B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9,5 </a:t>
            </a:r>
            <a:r>
              <a:rPr lang="pt-BR" altLang="pt-B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milhões de </a:t>
            </a:r>
            <a:r>
              <a:rPr lang="pt-BR" altLang="pt-B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processos</a:t>
            </a:r>
            <a:endParaRPr lang="pt-BR" altLang="pt-BR" sz="2400" dirty="0">
              <a:latin typeface="Arial" panose="020B0604020202020204" pitchFamily="34" charset="0"/>
              <a:ea typeface="Garamond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pt-BR" altLang="pt-BR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Garamond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ctr" eaLnBrk="1" hangingPunct="1">
              <a:defRPr/>
            </a:pPr>
            <a:r>
              <a:rPr lang="pt-BR" altLang="pt-BR" sz="2400" dirty="0" smtClean="0">
                <a:solidFill>
                  <a:srgbClr val="87A5D7"/>
                </a:solidFill>
                <a:latin typeface="Arial" panose="020B0604020202020204" pitchFamily="34" charset="0"/>
                <a:ea typeface="Garamond" charset="0"/>
                <a:cs typeface="Arial" panose="020B0604020202020204" pitchFamily="34" charset="0"/>
                <a:sym typeface="Wingdings" panose="05000000000000000000" pitchFamily="2" charset="2"/>
              </a:rPr>
              <a:t></a:t>
            </a:r>
          </a:p>
          <a:p>
            <a:pPr algn="ctr" eaLnBrk="1" hangingPunct="1">
              <a:defRPr/>
            </a:pPr>
            <a:endParaRPr lang="pt-BR" altLang="pt-BR" sz="2400" dirty="0" smtClean="0">
              <a:solidFill>
                <a:schemeClr val="accent1"/>
              </a:solidFill>
              <a:latin typeface="Arial" panose="020B0604020202020204" pitchFamily="34" charset="0"/>
              <a:ea typeface="Garamond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ctr" eaLnBrk="1" hangingPunct="1">
              <a:defRPr/>
            </a:pPr>
            <a:r>
              <a:rPr lang="pt-BR" altLang="pt-B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pt-BR" altLang="pt-B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processo trabalhista</a:t>
            </a:r>
            <a:r>
              <a:rPr lang="pt-BR" altLang="pt-B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altLang="pt-BR" sz="2400" dirty="0">
                <a:latin typeface="Arial" panose="020B0604020202020204" pitchFamily="34" charset="0"/>
                <a:ea typeface="Garamond" charset="0"/>
                <a:cs typeface="Arial" panose="020B0604020202020204" pitchFamily="34" charset="0"/>
              </a:rPr>
              <a:t>para cada </a:t>
            </a:r>
            <a:r>
              <a:rPr lang="pt-BR" altLang="pt-B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trabalhadores</a:t>
            </a:r>
            <a:r>
              <a:rPr lang="pt-BR" altLang="pt-BR" sz="2400" dirty="0">
                <a:latin typeface="Arial" panose="020B0604020202020204" pitchFamily="34" charset="0"/>
                <a:ea typeface="Garamond" charset="0"/>
                <a:cs typeface="Arial" panose="020B0604020202020204" pitchFamily="34" charset="0"/>
              </a:rPr>
              <a:t> com carteira assinada</a:t>
            </a:r>
          </a:p>
          <a:p>
            <a:pPr algn="ctr" eaLnBrk="1" hangingPunct="1">
              <a:defRPr/>
            </a:pPr>
            <a:r>
              <a:rPr lang="pt-BR" altLang="pt-BR" sz="2400" dirty="0">
                <a:latin typeface="Arial" panose="020B0604020202020204" pitchFamily="34" charset="0"/>
                <a:ea typeface="Garamond" charset="0"/>
                <a:cs typeface="Arial" panose="020B0604020202020204" pitchFamily="34" charset="0"/>
              </a:rPr>
              <a:t> </a:t>
            </a:r>
          </a:p>
          <a:p>
            <a:pPr eaLnBrk="1" hangingPunct="1">
              <a:defRPr/>
            </a:pPr>
            <a:endParaRPr lang="pt-BR" altLang="pt-BR" sz="1000" i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3128790" y="6213801"/>
            <a:ext cx="90124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pt-BR" altLang="pt-BR" sz="1200" b="1" i="1" dirty="0" err="1" smtClean="0">
                <a:latin typeface="Arial" charset="0"/>
                <a:ea typeface="Arial" charset="0"/>
                <a:cs typeface="Arial" charset="0"/>
              </a:rPr>
              <a:t>Fonte:Justiça</a:t>
            </a:r>
            <a:r>
              <a:rPr lang="pt-BR" altLang="pt-BR" sz="1200" b="1" i="1" dirty="0" smtClean="0">
                <a:latin typeface="Arial" charset="0"/>
                <a:ea typeface="Arial" charset="0"/>
                <a:cs typeface="Arial" charset="0"/>
              </a:rPr>
              <a:t> em Números </a:t>
            </a:r>
            <a:r>
              <a:rPr lang="pt-BR" altLang="pt-BR" sz="1200" b="1" i="1" dirty="0" smtClean="0">
                <a:latin typeface="Arial" charset="0"/>
                <a:ea typeface="Arial" charset="0"/>
                <a:cs typeface="Arial" charset="0"/>
              </a:rPr>
              <a:t>2017 </a:t>
            </a:r>
            <a:r>
              <a:rPr lang="pt-BR" altLang="pt-BR" sz="1200" b="1" i="1" dirty="0" smtClean="0">
                <a:latin typeface="Arial" charset="0"/>
                <a:ea typeface="Arial" charset="0"/>
                <a:cs typeface="Arial" charset="0"/>
              </a:rPr>
              <a:t>(CNJ), RAIS 2054 – Elaboração CNI</a:t>
            </a:r>
            <a:endParaRPr lang="pt-BR" altLang="pt-BR" sz="1200" b="1" i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18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ipse 7"/>
          <p:cNvSpPr/>
          <p:nvPr/>
        </p:nvSpPr>
        <p:spPr>
          <a:xfrm>
            <a:off x="-2295591" y="1106405"/>
            <a:ext cx="3927953" cy="4951811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Retângulo 34"/>
          <p:cNvSpPr/>
          <p:nvPr/>
        </p:nvSpPr>
        <p:spPr>
          <a:xfrm>
            <a:off x="1545375" y="4185588"/>
            <a:ext cx="9855319" cy="513640"/>
          </a:xfrm>
          <a:prstGeom prst="rect">
            <a:avLst/>
          </a:prstGeom>
          <a:solidFill>
            <a:srgbClr val="87A5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altLang="pt-BR" sz="2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Escolher </a:t>
            </a:r>
            <a:r>
              <a:rPr lang="pt-BR" altLang="pt-BR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horários diferentes de entrada e saída</a:t>
            </a:r>
            <a:endParaRPr lang="pt-BR" altLang="pt-BR" sz="2400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1079500" y="5116841"/>
            <a:ext cx="9855319" cy="51364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Trabalhar em casa </a:t>
            </a:r>
            <a:r>
              <a:rPr lang="pt-BR" altLang="pt-BR" sz="2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 em locais alternativos</a:t>
            </a:r>
            <a:endParaRPr lang="pt-BR" altLang="pt-BR" sz="2400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948600" y="3334069"/>
            <a:ext cx="9855319" cy="513640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Trabalhar mais horas por dia</a:t>
            </a:r>
            <a:r>
              <a:rPr lang="pt-BR" altLang="pt-BR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em troca de folgas</a:t>
            </a:r>
            <a:endParaRPr lang="pt-BR" altLang="pt-BR" sz="2400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37" name="Retângulo 36"/>
          <p:cNvSpPr/>
          <p:nvPr/>
        </p:nvSpPr>
        <p:spPr>
          <a:xfrm>
            <a:off x="1545374" y="2487641"/>
            <a:ext cx="9855319" cy="513640"/>
          </a:xfrm>
          <a:prstGeom prst="rect">
            <a:avLst/>
          </a:prstGeom>
          <a:solidFill>
            <a:srgbClr val="87A5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Reduzir o horário de almoço </a:t>
            </a:r>
            <a:r>
              <a:rPr lang="pt-BR" altLang="pt-BR" sz="2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sair mais cedo</a:t>
            </a:r>
            <a:endParaRPr lang="pt-BR" altLang="pt-BR" sz="2400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1" y="0"/>
            <a:ext cx="12192000" cy="788895"/>
          </a:xfrm>
          <a:prstGeom prst="rect">
            <a:avLst/>
          </a:prstGeom>
          <a:solidFill>
            <a:srgbClr val="EEF2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EEF2F0"/>
              </a:solidFill>
            </a:endParaRPr>
          </a:p>
        </p:txBody>
      </p:sp>
      <p:sp>
        <p:nvSpPr>
          <p:cNvPr id="4" name="CaixaDeTexto 4"/>
          <p:cNvSpPr txBox="1">
            <a:spLocks noChangeArrowheads="1"/>
          </p:cNvSpPr>
          <p:nvPr/>
        </p:nvSpPr>
        <p:spPr bwMode="auto">
          <a:xfrm>
            <a:off x="506421" y="90742"/>
            <a:ext cx="111791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3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Por que modernizar?</a:t>
            </a:r>
            <a:endParaRPr lang="pt-BR" altLang="pt-BR" sz="3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0" y="6634203"/>
            <a:ext cx="12192000" cy="23526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1" y="6490800"/>
            <a:ext cx="9397389" cy="234082"/>
          </a:xfrm>
          <a:prstGeom prst="rect">
            <a:avLst/>
          </a:prstGeom>
          <a:solidFill>
            <a:srgbClr val="C2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0" y="6346800"/>
            <a:ext cx="6290633" cy="232711"/>
          </a:xfrm>
          <a:prstGeom prst="rect">
            <a:avLst/>
          </a:prstGeom>
          <a:solidFill>
            <a:srgbClr val="87A5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-1" y="6202800"/>
            <a:ext cx="3128791" cy="2315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1313326" y="1564187"/>
            <a:ext cx="9855319" cy="51364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Dividir férias </a:t>
            </a:r>
            <a:r>
              <a:rPr lang="pt-BR" altLang="pt-BR" sz="2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mais de 2 períodos</a:t>
            </a:r>
            <a:endParaRPr lang="pt-BR" altLang="pt-BR" sz="2400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223112" y="2374165"/>
            <a:ext cx="725488" cy="704850"/>
          </a:xfrm>
          <a:prstGeom prst="ellipse">
            <a:avLst/>
          </a:prstGeom>
          <a:solidFill>
            <a:schemeClr val="bg1"/>
          </a:solidFill>
          <a:ln>
            <a:solidFill>
              <a:srgbClr val="87A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t-BR" altLang="pt-BR" sz="18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332650" y="3240940"/>
            <a:ext cx="727075" cy="703263"/>
          </a:xfrm>
          <a:prstGeom prst="ellipse">
            <a:avLst/>
          </a:prstGeom>
          <a:solidFill>
            <a:schemeClr val="bg1"/>
          </a:solidFill>
          <a:ln>
            <a:solidFill>
              <a:srgbClr val="6E6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t-BR" altLang="pt-BR" sz="18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1223112" y="4117240"/>
            <a:ext cx="725488" cy="703263"/>
          </a:xfrm>
          <a:prstGeom prst="ellipse">
            <a:avLst/>
          </a:prstGeom>
          <a:solidFill>
            <a:schemeClr val="bg1"/>
          </a:solidFill>
          <a:ln>
            <a:solidFill>
              <a:srgbClr val="87A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t-BR" altLang="pt-BR" sz="18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818300" y="5001478"/>
            <a:ext cx="727075" cy="70485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t-BR" altLang="pt-BR" sz="18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23" name="Oval 2"/>
          <p:cNvSpPr/>
          <p:nvPr/>
        </p:nvSpPr>
        <p:spPr>
          <a:xfrm>
            <a:off x="818300" y="1489928"/>
            <a:ext cx="727075" cy="703262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t-BR" altLang="pt-BR" sz="18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1330568" y="956931"/>
            <a:ext cx="95308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O que os trabalhadores querem -</a:t>
            </a:r>
            <a:endParaRPr lang="pt-BR" sz="2000" dirty="0">
              <a:solidFill>
                <a:schemeClr val="bg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9397388" y="6264871"/>
            <a:ext cx="2698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i="1" dirty="0" smtClean="0"/>
              <a:t>Fonte: CNI/Ibope</a:t>
            </a:r>
            <a:endParaRPr lang="pt-BR" b="1" i="1" dirty="0"/>
          </a:p>
        </p:txBody>
      </p:sp>
      <p:sp>
        <p:nvSpPr>
          <p:cNvPr id="24" name="CaixaDeTexto 24"/>
          <p:cNvSpPr txBox="1">
            <a:spLocks noChangeArrowheads="1"/>
          </p:cNvSpPr>
          <p:nvPr/>
        </p:nvSpPr>
        <p:spPr bwMode="auto">
          <a:xfrm>
            <a:off x="859994" y="1639141"/>
            <a:ext cx="74892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200" b="1" dirty="0" smtClean="0">
                <a:latin typeface="Arial" panose="020B0604020202020204" pitchFamily="34" charset="0"/>
              </a:rPr>
              <a:t>60%</a:t>
            </a:r>
            <a:endParaRPr lang="pt-BR" altLang="pt-BR" sz="2200" b="1" dirty="0">
              <a:latin typeface="Arial" panose="020B0604020202020204" pitchFamily="34" charset="0"/>
            </a:endParaRPr>
          </a:p>
        </p:txBody>
      </p:sp>
      <p:sp>
        <p:nvSpPr>
          <p:cNvPr id="25" name="CaixaDeTexto 30"/>
          <p:cNvSpPr txBox="1">
            <a:spLocks noChangeArrowheads="1"/>
          </p:cNvSpPr>
          <p:nvPr/>
        </p:nvSpPr>
        <p:spPr bwMode="auto">
          <a:xfrm>
            <a:off x="883439" y="5151253"/>
            <a:ext cx="74892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200" b="1" dirty="0" smtClean="0">
                <a:latin typeface="Arial" panose="020B0604020202020204" pitchFamily="34" charset="0"/>
              </a:rPr>
              <a:t>81%</a:t>
            </a:r>
            <a:endParaRPr lang="pt-BR" altLang="pt-BR" sz="2200" b="1" dirty="0">
              <a:latin typeface="Arial" panose="020B0604020202020204" pitchFamily="34" charset="0"/>
            </a:endParaRPr>
          </a:p>
        </p:txBody>
      </p:sp>
      <p:sp>
        <p:nvSpPr>
          <p:cNvPr id="29" name="CaixaDeTexto 31"/>
          <p:cNvSpPr txBox="1">
            <a:spLocks noChangeArrowheads="1"/>
          </p:cNvSpPr>
          <p:nvPr/>
        </p:nvSpPr>
        <p:spPr bwMode="auto">
          <a:xfrm>
            <a:off x="1385017" y="3369660"/>
            <a:ext cx="74892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200" b="1" dirty="0" smtClean="0">
                <a:latin typeface="Arial" panose="020B0604020202020204" pitchFamily="34" charset="0"/>
              </a:rPr>
              <a:t>67%</a:t>
            </a:r>
            <a:endParaRPr lang="pt-BR" altLang="pt-BR" sz="2200" b="1" dirty="0">
              <a:latin typeface="Arial" panose="020B0604020202020204" pitchFamily="34" charset="0"/>
            </a:endParaRPr>
          </a:p>
        </p:txBody>
      </p:sp>
      <p:sp>
        <p:nvSpPr>
          <p:cNvPr id="30" name="CaixaDeTexto 32"/>
          <p:cNvSpPr txBox="1">
            <a:spLocks noChangeArrowheads="1"/>
          </p:cNvSpPr>
          <p:nvPr/>
        </p:nvSpPr>
        <p:spPr bwMode="auto">
          <a:xfrm>
            <a:off x="1223112" y="4260594"/>
            <a:ext cx="74892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200" b="1" dirty="0" smtClean="0">
                <a:latin typeface="Arial" panose="020B0604020202020204" pitchFamily="34" charset="0"/>
              </a:rPr>
              <a:t>73%</a:t>
            </a:r>
            <a:endParaRPr lang="pt-BR" altLang="pt-BR" sz="2200" b="1" dirty="0">
              <a:latin typeface="Arial" panose="020B0604020202020204" pitchFamily="34" charset="0"/>
            </a:endParaRPr>
          </a:p>
        </p:txBody>
      </p:sp>
      <p:sp>
        <p:nvSpPr>
          <p:cNvPr id="31" name="CaixaDeTexto 33"/>
          <p:cNvSpPr txBox="1">
            <a:spLocks noChangeArrowheads="1"/>
          </p:cNvSpPr>
          <p:nvPr/>
        </p:nvSpPr>
        <p:spPr bwMode="auto">
          <a:xfrm>
            <a:off x="1257901" y="2511499"/>
            <a:ext cx="74892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200" b="1" dirty="0" smtClean="0">
                <a:latin typeface="Arial" panose="020B0604020202020204" pitchFamily="34" charset="0"/>
              </a:rPr>
              <a:t>64%</a:t>
            </a:r>
            <a:endParaRPr lang="pt-BR" altLang="pt-BR" sz="22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75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-1" y="0"/>
            <a:ext cx="12192000" cy="788895"/>
          </a:xfrm>
          <a:prstGeom prst="rect">
            <a:avLst/>
          </a:prstGeom>
          <a:solidFill>
            <a:srgbClr val="EEF2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EEF2F0"/>
              </a:solidFill>
            </a:endParaRPr>
          </a:p>
        </p:txBody>
      </p:sp>
      <p:sp>
        <p:nvSpPr>
          <p:cNvPr id="4" name="CaixaDeTexto 4"/>
          <p:cNvSpPr txBox="1">
            <a:spLocks noChangeArrowheads="1"/>
          </p:cNvSpPr>
          <p:nvPr/>
        </p:nvSpPr>
        <p:spPr bwMode="auto">
          <a:xfrm>
            <a:off x="506421" y="90742"/>
            <a:ext cx="111791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3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Por que modernizar?</a:t>
            </a:r>
            <a:endParaRPr lang="pt-BR" altLang="pt-BR" sz="3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0" y="6634203"/>
            <a:ext cx="12192000" cy="23526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1" y="6490800"/>
            <a:ext cx="9397389" cy="234082"/>
          </a:xfrm>
          <a:prstGeom prst="rect">
            <a:avLst/>
          </a:prstGeom>
          <a:solidFill>
            <a:srgbClr val="C2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0" y="6346800"/>
            <a:ext cx="6290633" cy="232711"/>
          </a:xfrm>
          <a:prstGeom prst="rect">
            <a:avLst/>
          </a:prstGeom>
          <a:solidFill>
            <a:srgbClr val="87A5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-1" y="6202800"/>
            <a:ext cx="3128791" cy="2315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1330568" y="992139"/>
            <a:ext cx="95308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É preciso -</a:t>
            </a:r>
            <a:endParaRPr lang="pt-BR" sz="2000" dirty="0">
              <a:solidFill>
                <a:schemeClr val="bg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Arredondar Retângulo em um Canto Diagonal 1"/>
          <p:cNvSpPr/>
          <p:nvPr/>
        </p:nvSpPr>
        <p:spPr>
          <a:xfrm flipH="1">
            <a:off x="506421" y="1777005"/>
            <a:ext cx="11179156" cy="4013499"/>
          </a:xfrm>
          <a:prstGeom prst="round2DiagRect">
            <a:avLst/>
          </a:prstGeom>
          <a:solidFill>
            <a:srgbClr val="F4F6F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Conector reto 4"/>
          <p:cNvCxnSpPr/>
          <p:nvPr/>
        </p:nvCxnSpPr>
        <p:spPr>
          <a:xfrm>
            <a:off x="6095999" y="2166504"/>
            <a:ext cx="0" cy="3178234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786275" y="1984838"/>
            <a:ext cx="5029871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pt-BR" sz="3600" spc="-2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Superar </a:t>
            </a:r>
            <a:r>
              <a:rPr lang="pt-BR" sz="3600" spc="-20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 entraves:</a:t>
            </a:r>
            <a:endParaRPr lang="pt-BR" sz="3600" spc="-20" dirty="0">
              <a:solidFill>
                <a:schemeClr val="bg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 algn="ctr" eaLnBrk="1" hangingPunct="1">
              <a:buFontTx/>
              <a:buChar char="-"/>
              <a:defRPr/>
            </a:pPr>
            <a:endParaRPr lang="pt-BR" sz="2800" b="1" dirty="0" smtClean="0">
              <a:solidFill>
                <a:schemeClr val="bg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 eaLnBrk="1" hangingPunct="1">
              <a:buFontTx/>
              <a:buChar char="-"/>
              <a:defRPr/>
            </a:pPr>
            <a:r>
              <a:rPr lang="pt-BR" sz="2800" dirty="0" smtClean="0">
                <a:solidFill>
                  <a:schemeClr val="bg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Desajuste da legislação</a:t>
            </a:r>
          </a:p>
          <a:p>
            <a:pPr marL="571500" indent="-571500" eaLnBrk="1" hangingPunct="1">
              <a:buFontTx/>
              <a:buChar char="-"/>
              <a:defRPr/>
            </a:pPr>
            <a:r>
              <a:rPr lang="pt-BR" sz="2800" dirty="0" smtClean="0">
                <a:solidFill>
                  <a:schemeClr val="bg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Insegurança jurídica</a:t>
            </a:r>
          </a:p>
          <a:p>
            <a:pPr marL="571500" indent="-571500" eaLnBrk="1" hangingPunct="1">
              <a:buFontTx/>
              <a:buChar char="-"/>
              <a:defRPr/>
            </a:pPr>
            <a:r>
              <a:rPr lang="pt-BR" sz="2800" dirty="0" smtClean="0">
                <a:solidFill>
                  <a:schemeClr val="bg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Estrutura ineficiente</a:t>
            </a:r>
          </a:p>
          <a:p>
            <a:pPr marL="571500" indent="-571500" eaLnBrk="1" hangingPunct="1">
              <a:buFontTx/>
              <a:buChar char="-"/>
              <a:defRPr/>
            </a:pPr>
            <a:r>
              <a:rPr lang="pt-BR" sz="2800" dirty="0" smtClean="0">
                <a:solidFill>
                  <a:schemeClr val="bg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Indiferente às necessidades</a:t>
            </a:r>
            <a:endParaRPr lang="pt-BR" sz="2800" dirty="0">
              <a:solidFill>
                <a:schemeClr val="bg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6408141" y="1937094"/>
            <a:ext cx="4965295" cy="3662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BR" sz="3600" spc="-20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Garantir:</a:t>
            </a:r>
          </a:p>
          <a:p>
            <a:pPr marL="571500" indent="-571500" eaLnBrk="1" hangingPunct="1">
              <a:buFontTx/>
              <a:buChar char="-"/>
              <a:defRPr/>
            </a:pPr>
            <a:endParaRPr lang="pt-BR" sz="2800" dirty="0" smtClean="0">
              <a:solidFill>
                <a:schemeClr val="bg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 eaLnBrk="1" hangingPunct="1">
              <a:buFontTx/>
              <a:buChar char="-"/>
              <a:defRPr/>
            </a:pPr>
            <a:r>
              <a:rPr lang="pt-BR" sz="2800" dirty="0" smtClean="0">
                <a:solidFill>
                  <a:schemeClr val="bg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Legislação simples, moderna e dinâmica</a:t>
            </a:r>
          </a:p>
          <a:p>
            <a:pPr marL="571500" indent="-571500">
              <a:buFontTx/>
              <a:buChar char="-"/>
              <a:defRPr/>
            </a:pPr>
            <a:r>
              <a:rPr lang="pt-BR" sz="2800" dirty="0">
                <a:solidFill>
                  <a:schemeClr val="bg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Soluções compatíveis com interesses</a:t>
            </a:r>
          </a:p>
          <a:p>
            <a:pPr marL="571500" indent="-571500" eaLnBrk="1" hangingPunct="1">
              <a:buFontTx/>
              <a:buChar char="-"/>
              <a:defRPr/>
            </a:pPr>
            <a:r>
              <a:rPr lang="pt-BR" sz="2800" dirty="0" smtClean="0">
                <a:solidFill>
                  <a:schemeClr val="bg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Estrutura adequada</a:t>
            </a:r>
          </a:p>
          <a:p>
            <a:pPr marL="571500" indent="-571500">
              <a:buFontTx/>
              <a:buChar char="-"/>
              <a:defRPr/>
            </a:pPr>
            <a:r>
              <a:rPr lang="pt-BR" sz="2800" dirty="0">
                <a:solidFill>
                  <a:schemeClr val="bg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Segurança </a:t>
            </a:r>
            <a:r>
              <a:rPr lang="pt-BR" sz="2800" dirty="0" smtClean="0">
                <a:solidFill>
                  <a:schemeClr val="bg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jurídica</a:t>
            </a:r>
            <a:endParaRPr lang="pt-BR" sz="2800" dirty="0">
              <a:solidFill>
                <a:schemeClr val="bg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97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5712" y="2034405"/>
            <a:ext cx="12192000" cy="2836849"/>
          </a:xfrm>
          <a:prstGeom prst="rect">
            <a:avLst/>
          </a:prstGeom>
          <a:solidFill>
            <a:srgbClr val="EEF2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EEF2F0"/>
              </a:solidFill>
            </a:endParaRPr>
          </a:p>
        </p:txBody>
      </p:sp>
      <p:sp>
        <p:nvSpPr>
          <p:cNvPr id="4" name="CaixaDeTexto 4"/>
          <p:cNvSpPr txBox="1">
            <a:spLocks noChangeArrowheads="1"/>
          </p:cNvSpPr>
          <p:nvPr/>
        </p:nvSpPr>
        <p:spPr bwMode="auto">
          <a:xfrm>
            <a:off x="511377" y="2453319"/>
            <a:ext cx="111791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3600" b="1" cap="sm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antes </a:t>
            </a:r>
            <a:r>
              <a:rPr lang="pt-BR" altLang="pt-BR" sz="2400" b="1" cap="sm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&amp;</a:t>
            </a:r>
            <a:r>
              <a:rPr lang="pt-BR" altLang="pt-BR" sz="3600" b="1" cap="sm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 depois</a:t>
            </a:r>
            <a:endParaRPr lang="pt-BR" altLang="pt-BR" sz="3000" b="1" cap="small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722930" y="2991165"/>
            <a:ext cx="2573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pt-BR" sz="2400" b="1" cap="small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- </a:t>
            </a:r>
            <a:r>
              <a:rPr lang="en-US" altLang="pt-BR" b="1" cap="small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L</a:t>
            </a:r>
            <a:r>
              <a:rPr lang="en-US" altLang="pt-BR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ei n. 13.467/2017 </a:t>
            </a:r>
            <a:r>
              <a:rPr lang="en-US" altLang="pt-BR" sz="2000" b="1" cap="small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- </a:t>
            </a:r>
            <a:endParaRPr lang="pt-BR" altLang="pt-BR" sz="2000" b="1" cap="small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0" y="6634203"/>
            <a:ext cx="12192000" cy="23526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-1" y="6490800"/>
            <a:ext cx="9397389" cy="234082"/>
          </a:xfrm>
          <a:prstGeom prst="rect">
            <a:avLst/>
          </a:prstGeom>
          <a:solidFill>
            <a:srgbClr val="C2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0" y="6346800"/>
            <a:ext cx="6290633" cy="232711"/>
          </a:xfrm>
          <a:prstGeom prst="rect">
            <a:avLst/>
          </a:prstGeom>
          <a:solidFill>
            <a:srgbClr val="87A5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-1" y="6202800"/>
            <a:ext cx="3128791" cy="2315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EEF2F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2" y="266981"/>
            <a:ext cx="12176288" cy="5488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6223497" y="2267861"/>
            <a:ext cx="5142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pt-BR" altLang="pt-BR" sz="3600" b="1" cap="small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</a:rPr>
              <a:t>CONTORNOS GERAIS DA LEI 13.467/2017</a:t>
            </a:r>
            <a:endParaRPr lang="pt-BR" altLang="pt-BR" sz="3000" b="1" cap="small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435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4487</TotalTime>
  <Words>924</Words>
  <Application>Microsoft Office PowerPoint</Application>
  <PresentationFormat>Personalizar</PresentationFormat>
  <Paragraphs>263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Instituto Euvaldo Lodi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Sylvia Lorena Teixeira de Sousa</dc:creator>
  <cp:lastModifiedBy>Maria de Fatima Santos</cp:lastModifiedBy>
  <cp:revision>210</cp:revision>
  <cp:lastPrinted>2017-09-13T14:35:18Z</cp:lastPrinted>
  <dcterms:created xsi:type="dcterms:W3CDTF">2017-07-31T12:05:48Z</dcterms:created>
  <dcterms:modified xsi:type="dcterms:W3CDTF">2017-09-18T11:17:37Z</dcterms:modified>
</cp:coreProperties>
</file>