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7" r:id="rId4"/>
    <p:sldId id="290" r:id="rId5"/>
    <p:sldId id="289" r:id="rId6"/>
    <p:sldId id="294" r:id="rId7"/>
    <p:sldId id="291" r:id="rId8"/>
    <p:sldId id="292" r:id="rId9"/>
    <p:sldId id="293" r:id="rId10"/>
    <p:sldId id="295" r:id="rId11"/>
    <p:sldId id="296" r:id="rId12"/>
    <p:sldId id="297" r:id="rId13"/>
    <p:sldId id="28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56" d="100"/>
          <a:sy n="56" d="100"/>
        </p:scale>
        <p:origin x="-1230" y="12"/>
      </p:cViewPr>
      <p:guideLst>
        <p:guide orient="horz" pos="527"/>
        <p:guide pos="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9C112-C81A-4882-86E5-F082C0111188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BDF5-C925-43BE-9657-F696ACA992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61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0840" y="1460161"/>
            <a:ext cx="4342478" cy="1666439"/>
          </a:xfrm>
        </p:spPr>
        <p:txBody>
          <a:bodyPr anchor="b"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880" y="3126600"/>
            <a:ext cx="4353079" cy="12970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0840" y="3908540"/>
            <a:ext cx="2133600" cy="365125"/>
          </a:xfrm>
        </p:spPr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ca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775" y="2480180"/>
            <a:ext cx="6009080" cy="1362075"/>
          </a:xfrm>
          <a:ln>
            <a:noFill/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obrigado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013" y="1337358"/>
            <a:ext cx="8229600" cy="1143000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2611080"/>
            <a:ext cx="6970131" cy="299228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  <a:lvl2pPr marL="742950" indent="-285750">
              <a:buFont typeface="Wingdings" charset="2"/>
              <a:buChar char="§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re_sessa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75" y="2480180"/>
            <a:ext cx="6009080" cy="1362075"/>
          </a:xfrm>
          <a:ln>
            <a:noFill/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2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_destaq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75" y="3471631"/>
            <a:ext cx="6009080" cy="1362075"/>
          </a:xfrm>
          <a:ln>
            <a:noFill/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9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CDFD-63B6-5541-8DA2-DBFC4073845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spc="6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720" y="3291840"/>
            <a:ext cx="7711440" cy="1897228"/>
          </a:xfrm>
        </p:spPr>
        <p:txBody>
          <a:bodyPr/>
          <a:lstStyle/>
          <a:p>
            <a:pPr algn="r"/>
            <a:r>
              <a:rPr lang="pt-BR" b="1" spc="600" dirty="0" smtClean="0"/>
              <a:t>ENTENDENDO A REFORMA TRABALHISTA </a:t>
            </a:r>
          </a:p>
          <a:p>
            <a:pPr algn="r"/>
            <a:r>
              <a:rPr lang="en-US" sz="1400" b="1" spc="600" dirty="0" smtClean="0">
                <a:solidFill>
                  <a:srgbClr val="C86B24"/>
                </a:solidFill>
              </a:rPr>
              <a:t>19/09/2017</a:t>
            </a:r>
            <a:endParaRPr lang="en-US" sz="1400" b="1" spc="600" dirty="0">
              <a:solidFill>
                <a:srgbClr val="C86B24"/>
              </a:solidFill>
            </a:endParaRPr>
          </a:p>
          <a:p>
            <a:pPr algn="r"/>
            <a:r>
              <a:rPr lang="pt-BR" sz="1400" b="1" spc="600" dirty="0" smtClean="0">
                <a:solidFill>
                  <a:srgbClr val="C86B24"/>
                </a:solidFill>
              </a:rPr>
              <a:t>CONFEDERAÇÃO </a:t>
            </a:r>
            <a:r>
              <a:rPr lang="pt-BR" sz="1400" b="1" spc="600" dirty="0">
                <a:solidFill>
                  <a:srgbClr val="C86B24"/>
                </a:solidFill>
              </a:rPr>
              <a:t>NACIONAL </a:t>
            </a:r>
            <a:r>
              <a:rPr lang="pt-BR" sz="1400" b="1" spc="600" dirty="0" smtClean="0">
                <a:solidFill>
                  <a:srgbClr val="C86B24"/>
                </a:solidFill>
              </a:rPr>
              <a:t>DO COMÉRCIO DE BENS, SERVIÇOS E TURISMO – CNC</a:t>
            </a:r>
            <a:endParaRPr lang="en-US" sz="1400" b="1" spc="600" dirty="0">
              <a:solidFill>
                <a:srgbClr val="C86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86476" y="368535"/>
            <a:ext cx="8431348" cy="47821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400" b="1" spc="300" dirty="0" smtClean="0">
                <a:solidFill>
                  <a:srgbClr val="C86B24"/>
                </a:solidFill>
              </a:rPr>
              <a:t>DESAFIOS COM O JUDICIÁRIO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766" y="835315"/>
            <a:ext cx="8431348" cy="53949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Tribunal </a:t>
            </a:r>
            <a:r>
              <a:rPr lang="pt-BR" sz="1400" i="1" dirty="0">
                <a:solidFill>
                  <a:srgbClr val="404546"/>
                </a:solidFill>
              </a:rPr>
              <a:t>Regional da 15º Região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Ação Anulatória de Convenção Coletiva de Trabalho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Autos n.º </a:t>
            </a:r>
            <a:r>
              <a:rPr lang="pt-BR" sz="1400" i="1" dirty="0" smtClean="0">
                <a:solidFill>
                  <a:srgbClr val="404546"/>
                </a:solidFill>
              </a:rPr>
              <a:t>0008084-89.2016.5.15.0000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Mérito</a:t>
            </a:r>
            <a:r>
              <a:rPr lang="pt-BR" sz="1400" i="1" dirty="0">
                <a:solidFill>
                  <a:srgbClr val="404546"/>
                </a:solidFill>
              </a:rPr>
              <a:t>: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(...).</a:t>
            </a:r>
            <a:endParaRPr lang="pt-BR" sz="1400" i="1" dirty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A </a:t>
            </a:r>
            <a:r>
              <a:rPr lang="pt-BR" sz="1400" i="1" dirty="0">
                <a:solidFill>
                  <a:srgbClr val="404546"/>
                </a:solidFill>
              </a:rPr>
              <a:t>ilegalidade, portanto, está clara.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O incentivo à sindicalização, que deve ser estimulado como fator de promoção da vida associativa e fortalecimento dos entes sindicais não pode, contudo, fundar-se em critério marcadamente discriminatório, criando benefícios apenas para sindicalizados e dele excluindo aqueles não sindicalizados, notadamente quando o benefício é pago e custeado pelo empregador.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(...). 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Por fim, as normas coletivas podem criar obrigação entre as partes convenientes, porém, em nenhum momento podem criar obrigações para terceiros, que sequer participaram de sua elaboração, o que traduz ofensa ao artigo 620 da CLT.</a:t>
            </a:r>
          </a:p>
          <a:p>
            <a:pPr lvl="1" algn="just" fontAlgn="base">
              <a:lnSpc>
                <a:spcPct val="150000"/>
              </a:lnSpc>
            </a:pPr>
            <a:endParaRPr lang="pt-BR" sz="1400" i="1" dirty="0" smtClean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endParaRPr lang="pt-BR" sz="1400" i="1" dirty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endParaRPr lang="pt-BR" sz="1400" i="1" dirty="0">
              <a:solidFill>
                <a:srgbClr val="C86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86476" y="368535"/>
            <a:ext cx="8431348" cy="47821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400" b="1" spc="300" dirty="0" smtClean="0">
                <a:solidFill>
                  <a:srgbClr val="C86B24"/>
                </a:solidFill>
              </a:rPr>
              <a:t>DESAFIOS COM O LEGISLATIVO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766" y="835315"/>
            <a:ext cx="8431348" cy="53949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</a:pPr>
            <a:endParaRPr lang="pt-BR" sz="1400" i="1" dirty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r>
              <a:rPr lang="pt-BR" i="1" dirty="0" smtClean="0">
                <a:solidFill>
                  <a:srgbClr val="404546"/>
                </a:solidFill>
              </a:rPr>
              <a:t>Projeto  </a:t>
            </a:r>
            <a:r>
              <a:rPr lang="pt-BR" i="1" dirty="0">
                <a:solidFill>
                  <a:srgbClr val="404546"/>
                </a:solidFill>
              </a:rPr>
              <a:t>de </a:t>
            </a:r>
            <a:r>
              <a:rPr lang="pt-BR" i="1" dirty="0" smtClean="0">
                <a:solidFill>
                  <a:srgbClr val="404546"/>
                </a:solidFill>
              </a:rPr>
              <a:t>Lei do Senado n.º 404/2015</a:t>
            </a:r>
            <a:endParaRPr lang="pt-BR" i="1" dirty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r>
              <a:rPr lang="pt-BR" i="1" dirty="0">
                <a:solidFill>
                  <a:srgbClr val="404546"/>
                </a:solidFill>
              </a:rPr>
              <a:t>Autor </a:t>
            </a:r>
            <a:r>
              <a:rPr lang="pt-BR" i="1" dirty="0" smtClean="0">
                <a:solidFill>
                  <a:srgbClr val="404546"/>
                </a:solidFill>
              </a:rPr>
              <a:t>– Senador </a:t>
            </a:r>
            <a:r>
              <a:rPr lang="pt-BR" i="1" dirty="0">
                <a:solidFill>
                  <a:srgbClr val="404546"/>
                </a:solidFill>
              </a:rPr>
              <a:t>Paulo Paim / PT RS</a:t>
            </a:r>
          </a:p>
          <a:p>
            <a:pPr lvl="1" algn="just" fontAlgn="base">
              <a:lnSpc>
                <a:spcPct val="150000"/>
              </a:lnSpc>
            </a:pPr>
            <a:endParaRPr lang="pt-BR" i="1" dirty="0" smtClean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r>
              <a:rPr lang="pt-BR" i="1" dirty="0" smtClean="0">
                <a:solidFill>
                  <a:srgbClr val="404546"/>
                </a:solidFill>
              </a:rPr>
              <a:t>Estabelece </a:t>
            </a:r>
            <a:r>
              <a:rPr lang="pt-BR" i="1" dirty="0">
                <a:solidFill>
                  <a:srgbClr val="404546"/>
                </a:solidFill>
              </a:rPr>
              <a:t>que as empresas com 100 ou mais empregados ficam obrigadas a oferecer, no mínimo, 15% das vagas de seus quadros de pessoal a trabalhadores com idade igual ou superior a 45 anos. Dispõe que o Poder Executivo deve regulamentar a lei em 90 </a:t>
            </a:r>
            <a:r>
              <a:rPr lang="pt-BR" i="1" dirty="0" smtClean="0">
                <a:solidFill>
                  <a:srgbClr val="404546"/>
                </a:solidFill>
              </a:rPr>
              <a:t>dias.</a:t>
            </a:r>
            <a:endParaRPr lang="pt-BR" i="1" dirty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endParaRPr lang="pt-BR" sz="1400" i="1" dirty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endParaRPr lang="pt-BR" sz="1400" i="1" dirty="0">
              <a:solidFill>
                <a:srgbClr val="C86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86476" y="368535"/>
            <a:ext cx="8431348" cy="47821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400" b="1" spc="300" dirty="0" smtClean="0">
                <a:solidFill>
                  <a:srgbClr val="C86B24"/>
                </a:solidFill>
              </a:rPr>
              <a:t>DESAFIOS COM O LEGISLATIVO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766" y="835315"/>
            <a:ext cx="8431348" cy="53949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</a:pPr>
            <a:endParaRPr lang="pt-BR" sz="1400" i="1" dirty="0">
              <a:solidFill>
                <a:srgbClr val="C86B24"/>
              </a:solidFill>
            </a:endParaRPr>
          </a:p>
        </p:txBody>
      </p:sp>
      <p:pic>
        <p:nvPicPr>
          <p:cNvPr id="1026" name="Picture 2" descr="C:\Users\lalmeida\AppData\Local\Microsoft\Windows\Temporary Internet Files\Content.Outlook\B5A42ERR\População desocupad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846745"/>
            <a:ext cx="8618220" cy="4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8" y="2512695"/>
            <a:ext cx="37052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30308" y="445770"/>
            <a:ext cx="7562182" cy="2560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“Aquele que não luta para ter o futuro que quer deve aceitar o futuro que vier”</a:t>
            </a:r>
          </a:p>
          <a:p>
            <a:pPr algn="ctr"/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pt-BR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Sabedoria </a:t>
            </a:r>
            <a:r>
              <a:rPr lang="pt-BR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Popular</a:t>
            </a:r>
            <a:endParaRPr lang="pt-BR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4" y="2824480"/>
            <a:ext cx="7839585" cy="1017775"/>
          </a:xfrm>
        </p:spPr>
        <p:txBody>
          <a:bodyPr/>
          <a:lstStyle/>
          <a:p>
            <a:pPr algn="ctr"/>
            <a:r>
              <a:rPr lang="en-US" sz="2500" dirty="0" smtClean="0"/>
              <a:t>Obrigado!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Ivo Dall’Acqua Junior</a:t>
            </a:r>
          </a:p>
        </p:txBody>
      </p:sp>
    </p:spTree>
    <p:extLst>
      <p:ext uri="{BB962C8B-B14F-4D97-AF65-F5344CB8AC3E}">
        <p14:creationId xmlns:p14="http://schemas.microsoft.com/office/powerpoint/2010/main" val="38611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4" y="1423540"/>
            <a:ext cx="7768465" cy="2660780"/>
          </a:xfrm>
        </p:spPr>
        <p:txBody>
          <a:bodyPr/>
          <a:lstStyle/>
          <a:p>
            <a:pPr algn="ctr"/>
            <a:r>
              <a:rPr lang="pt-BR" sz="3500" i="1" cap="none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 Empoderamento da Negociação Coletiva Sob a Ótica dos Negociadores do Comércio de Bens, Serviços e Turismo</a:t>
            </a:r>
            <a:endParaRPr lang="pt-BR" sz="3500" i="1" cap="none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7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2"/>
          <a:stretch/>
        </p:blipFill>
        <p:spPr bwMode="auto">
          <a:xfrm>
            <a:off x="102870" y="1668780"/>
            <a:ext cx="3425040" cy="28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61" y="2166386"/>
            <a:ext cx="1970023" cy="19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guiche pagam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9" y="1755901"/>
            <a:ext cx="4087495" cy="27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71500" y="1381125"/>
            <a:ext cx="7981950" cy="2828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6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Como fazer a norma coletiva ser a ferramenta </a:t>
            </a:r>
          </a:p>
          <a:p>
            <a:pPr algn="ctr"/>
            <a:r>
              <a:rPr lang="pt-BR" sz="3600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de regulamentação do trabalhista para as relações de trabalho?</a:t>
            </a:r>
            <a:endParaRPr lang="en-US" sz="3600" i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3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20766" y="264740"/>
            <a:ext cx="8431348" cy="136975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600" b="1" spc="300" dirty="0" smtClean="0">
                <a:solidFill>
                  <a:srgbClr val="C86B24"/>
                </a:solidFill>
              </a:rPr>
              <a:t>PRECAUÇÕES AOS SINDICATOS</a:t>
            </a:r>
          </a:p>
          <a:p>
            <a:pPr lvl="0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Artigo 611B.  </a:t>
            </a:r>
            <a:r>
              <a:rPr lang="pt-BR" sz="1400" i="1" dirty="0">
                <a:solidFill>
                  <a:srgbClr val="404546"/>
                </a:solidFill>
              </a:rPr>
              <a:t>Constituem objeto ilícito de convenção coletiva ou de acordo coletivo de trabalho, exclusivamente, a supressão ou a redução dos seguintes direitos</a:t>
            </a:r>
            <a:r>
              <a:rPr lang="pt-BR" sz="1400" i="1" dirty="0" smtClean="0">
                <a:solidFill>
                  <a:srgbClr val="404546"/>
                </a:solidFill>
              </a:rPr>
              <a:t>:</a:t>
            </a:r>
            <a:endParaRPr lang="en-US" sz="1400" i="1" spc="600" dirty="0">
              <a:solidFill>
                <a:srgbClr val="66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766" y="1657350"/>
            <a:ext cx="8431348" cy="4549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VII – Proteção do salário na forma da lei, constituindo crime sua retenção dolosa; </a:t>
            </a:r>
          </a:p>
          <a:p>
            <a:pPr algn="just" fontAlgn="base">
              <a:lnSpc>
                <a:spcPct val="150000"/>
              </a:lnSpc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XV – Proteção do mercado de trabalho da mulher, mediante incentivos específicos, nos termos da lei;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XVII – Normas de saúde, higiene e segurança do trabalho previstas em lei ou em normas regulamentadoras do Ministério do Trabalho;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XXVI – Liberdade de associação profissional ou sindical do trabalhador, inclusive o direito de não sofrer, sem sua expressa e prévia anuência, qualquer cobrança ou desconto salarial estabelecidos em convenção coletiva ou acordo coletivo de trabalho;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>
              <a:solidFill>
                <a:srgbClr val="C86B24"/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>
                <a:solidFill>
                  <a:srgbClr val="C86B24"/>
                </a:solidFill>
              </a:rPr>
              <a:t>XXIX </a:t>
            </a:r>
            <a:r>
              <a:rPr lang="pt-BR" sz="1400" i="1" dirty="0" smtClean="0">
                <a:solidFill>
                  <a:srgbClr val="C86B24"/>
                </a:solidFill>
              </a:rPr>
              <a:t>– Tributos </a:t>
            </a:r>
            <a:r>
              <a:rPr lang="pt-BR" sz="1400" i="1" dirty="0">
                <a:solidFill>
                  <a:srgbClr val="C86B24"/>
                </a:solidFill>
              </a:rPr>
              <a:t>e outros créditos de </a:t>
            </a:r>
            <a:r>
              <a:rPr lang="pt-BR" sz="1400" i="1" dirty="0" smtClean="0">
                <a:solidFill>
                  <a:srgbClr val="C86B24"/>
                </a:solidFill>
              </a:rPr>
              <a:t>terceiros</a:t>
            </a:r>
            <a:r>
              <a:rPr lang="pt-BR" sz="1400" i="1" dirty="0">
                <a:solidFill>
                  <a:srgbClr val="C86B24"/>
                </a:solidFill>
              </a:rPr>
              <a:t>.</a:t>
            </a:r>
            <a:endParaRPr lang="pt-BR" sz="1400" i="1" dirty="0" smtClean="0">
              <a:solidFill>
                <a:srgbClr val="C86B24"/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i="1" spc="600" dirty="0">
              <a:solidFill>
                <a:srgbClr val="66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59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20766" y="264740"/>
            <a:ext cx="8431348" cy="136975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600" b="1" spc="300" dirty="0" smtClean="0">
                <a:solidFill>
                  <a:srgbClr val="C86B24"/>
                </a:solidFill>
              </a:rPr>
              <a:t>PRECAUÇÕES AOS SINDICATOS</a:t>
            </a:r>
          </a:p>
          <a:p>
            <a:pPr lvl="0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Consolidação das Leis do Trabalho</a:t>
            </a:r>
            <a:endParaRPr lang="en-US" sz="1400" i="1" spc="600" dirty="0">
              <a:solidFill>
                <a:srgbClr val="66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766" y="1657350"/>
            <a:ext cx="8431348" cy="4549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pt-BR" sz="1800" i="1" dirty="0">
                <a:solidFill>
                  <a:srgbClr val="404546"/>
                </a:solidFill>
              </a:rPr>
              <a:t>Artigo 3. Considera-se empregado toda pessoa física que prestar serviços de natureza não eventual a empregador, sob a dependência deste e mediante salário.</a:t>
            </a:r>
          </a:p>
          <a:p>
            <a:pPr algn="just" fontAlgn="base">
              <a:lnSpc>
                <a:spcPct val="150000"/>
              </a:lnSpc>
            </a:pPr>
            <a:r>
              <a:rPr lang="pt-BR" sz="1800" i="1" dirty="0">
                <a:solidFill>
                  <a:srgbClr val="404546"/>
                </a:solidFill>
              </a:rPr>
              <a:t>Parágrafo único - Não haverá distinções relativas à espécie de emprego e à condição de trabalhador, nem entre o trabalho intelectual, técnico e manual. </a:t>
            </a:r>
            <a:endParaRPr lang="pt-BR" sz="1800" i="1" dirty="0" smtClean="0">
              <a:solidFill>
                <a:srgbClr val="404546"/>
              </a:solidFill>
            </a:endParaRPr>
          </a:p>
          <a:p>
            <a:pPr algn="just" fontAlgn="base">
              <a:lnSpc>
                <a:spcPct val="150000"/>
              </a:lnSpc>
            </a:pPr>
            <a:endParaRPr lang="pt-BR" sz="1800" i="1" dirty="0">
              <a:solidFill>
                <a:srgbClr val="404546"/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pt-BR" sz="1800" i="1" dirty="0" smtClean="0">
                <a:solidFill>
                  <a:srgbClr val="404546"/>
                </a:solidFill>
              </a:rPr>
              <a:t>Artigo 9. </a:t>
            </a:r>
            <a:r>
              <a:rPr lang="pt-BR" sz="1800" i="1" dirty="0">
                <a:solidFill>
                  <a:srgbClr val="404546"/>
                </a:solidFill>
              </a:rPr>
              <a:t>Serão nulos de pleno direito os atos praticados com o objetivo de desvirtuar, impedir ou fraudar a aplicação dos preceitos contidos na presente Consolidação</a:t>
            </a:r>
            <a:r>
              <a:rPr lang="pt-BR" sz="1800" i="1" dirty="0" smtClean="0">
                <a:solidFill>
                  <a:srgbClr val="404546"/>
                </a:solidFill>
              </a:rPr>
              <a:t>.</a:t>
            </a:r>
            <a:endParaRPr lang="pt-BR" sz="1800" i="1" dirty="0">
              <a:solidFill>
                <a:srgbClr val="4045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63616" y="367610"/>
            <a:ext cx="8431348" cy="104971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400" b="1" spc="300" dirty="0" smtClean="0">
                <a:solidFill>
                  <a:srgbClr val="C86B24"/>
                </a:solidFill>
              </a:rPr>
              <a:t>OPORTUNIDADES PARA OS </a:t>
            </a:r>
            <a:r>
              <a:rPr lang="pt-BR" sz="1400" b="1" spc="300" dirty="0">
                <a:solidFill>
                  <a:srgbClr val="C86B24"/>
                </a:solidFill>
              </a:rPr>
              <a:t>SINDICATOS</a:t>
            </a:r>
          </a:p>
          <a:p>
            <a:pPr lvl="0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Artigo 611A. A </a:t>
            </a:r>
            <a:r>
              <a:rPr lang="pt-BR" sz="1400" i="1" dirty="0">
                <a:solidFill>
                  <a:srgbClr val="404546"/>
                </a:solidFill>
              </a:rPr>
              <a:t>convenção coletiva e o acordo coletivo de trabalho têm prevalência sobre a lei quando, entre outros, dispuserem sobre: </a:t>
            </a:r>
            <a:endParaRPr lang="en-US" sz="1400" i="1" spc="600" dirty="0">
              <a:solidFill>
                <a:srgbClr val="66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766" y="1611630"/>
            <a:ext cx="8431348" cy="4295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Pacto </a:t>
            </a:r>
            <a:r>
              <a:rPr lang="pt-BR" sz="1400" i="1" dirty="0">
                <a:solidFill>
                  <a:srgbClr val="C86B24"/>
                </a:solidFill>
              </a:rPr>
              <a:t>quanto à jornada de trabalho</a:t>
            </a: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Remuneração </a:t>
            </a:r>
            <a:r>
              <a:rPr lang="pt-BR" sz="1400" i="1" dirty="0">
                <a:solidFill>
                  <a:srgbClr val="C86B24"/>
                </a:solidFill>
              </a:rPr>
              <a:t>por produtividade</a:t>
            </a: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Troca </a:t>
            </a:r>
            <a:r>
              <a:rPr lang="pt-BR" sz="1400" i="1" dirty="0">
                <a:solidFill>
                  <a:srgbClr val="C86B24"/>
                </a:solidFill>
              </a:rPr>
              <a:t>do dia de feriado</a:t>
            </a: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Homologação</a:t>
            </a: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Prorrogação de jornada de trabalho em ambientes Insalubres</a:t>
            </a: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Prêmios </a:t>
            </a:r>
            <a:r>
              <a:rPr lang="pt-BR" sz="1400" i="1" dirty="0">
                <a:solidFill>
                  <a:srgbClr val="C86B24"/>
                </a:solidFill>
              </a:rPr>
              <a:t>de incentivo em bens ou </a:t>
            </a:r>
            <a:r>
              <a:rPr lang="pt-BR" sz="1400" i="1" dirty="0" smtClean="0">
                <a:solidFill>
                  <a:srgbClr val="C86B24"/>
                </a:solidFill>
              </a:rPr>
              <a:t>serviços</a:t>
            </a:r>
          </a:p>
          <a:p>
            <a:pPr lvl="0" algn="ctr" fontAlgn="base">
              <a:lnSpc>
                <a:spcPct val="150000"/>
              </a:lnSpc>
            </a:pPr>
            <a:endParaRPr lang="pt-BR" sz="1000" i="1" dirty="0" smtClean="0">
              <a:solidFill>
                <a:srgbClr val="C86B24"/>
              </a:solidFill>
            </a:endParaRPr>
          </a:p>
          <a:p>
            <a:pPr marL="34290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i="1" dirty="0" smtClean="0">
                <a:solidFill>
                  <a:srgbClr val="C86B24"/>
                </a:solidFill>
              </a:rPr>
              <a:t>PLR</a:t>
            </a:r>
            <a:endParaRPr lang="pt-BR" sz="1000" i="1" dirty="0">
              <a:solidFill>
                <a:srgbClr val="C86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75046" y="367610"/>
            <a:ext cx="8431348" cy="47821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400" b="1" spc="300" dirty="0" smtClean="0">
                <a:solidFill>
                  <a:srgbClr val="C86B24"/>
                </a:solidFill>
              </a:rPr>
              <a:t>DESAFIOS COM O JUDICIÁRIO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9336" y="1188720"/>
            <a:ext cx="8431348" cy="47873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n.º 10.101/2000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Artigo 2.  A participação nos lucros ou resultados será objeto de negociação entre a empresa e seus empregados, mediante um dos procedimentos a seguir descritos, escolhidos pelas partes de comum acordo: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I – (...)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II - convenção ou acordo coletivo.</a:t>
            </a:r>
            <a:endParaRPr lang="en-US" sz="1400" i="1" dirty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endParaRPr lang="pt-BR" sz="1400" i="1" dirty="0" smtClean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n.º 13.467/2017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Artigo </a:t>
            </a:r>
            <a:r>
              <a:rPr lang="pt-BR" sz="1400" i="1" dirty="0">
                <a:solidFill>
                  <a:srgbClr val="404546"/>
                </a:solidFill>
              </a:rPr>
              <a:t>611A. A convenção coletiva e o acordo coletivo de trabalho têm prevalência sobre a lei quando, entre outros, dispuserem sobre: </a:t>
            </a:r>
            <a:endParaRPr lang="pt-BR" sz="1400" i="1" dirty="0" smtClean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(...);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XV - participação nos lucros ou resultados da empresa. </a:t>
            </a:r>
            <a:endParaRPr lang="pt-BR" sz="1400" i="1" dirty="0" smtClean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endParaRPr lang="pt-BR" sz="1400" i="1" dirty="0">
              <a:solidFill>
                <a:srgbClr val="404546"/>
              </a:solidFill>
            </a:endParaRPr>
          </a:p>
          <a:p>
            <a:pPr marL="342900" lvl="0" indent="-342900" algn="ctr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i="1" dirty="0">
              <a:solidFill>
                <a:srgbClr val="C86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86476" y="368535"/>
            <a:ext cx="8431348" cy="47821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pt-BR" sz="1400" b="1" spc="300" dirty="0" smtClean="0">
                <a:solidFill>
                  <a:srgbClr val="C86B24"/>
                </a:solidFill>
              </a:rPr>
              <a:t>DESAFIOS COM O JUDICIÁRIO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766" y="835315"/>
            <a:ext cx="8431348" cy="53949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</a:rPr>
              <a:t>PARTICIPAÇÃO NOS LUCROS. NATUREZA E </a:t>
            </a:r>
            <a:r>
              <a:rPr lang="pt-BR" sz="1400" i="1" dirty="0" smtClean="0">
                <a:solidFill>
                  <a:srgbClr val="404546"/>
                </a:solidFill>
              </a:rPr>
              <a:t>PAGAMENTO PARCELADO</a:t>
            </a:r>
            <a:r>
              <a:rPr lang="pt-BR" sz="1400" i="1" dirty="0">
                <a:solidFill>
                  <a:srgbClr val="404546"/>
                </a:solidFill>
              </a:rPr>
              <a:t>. PREVISÃO EM ACORDO COLETIVO. </a:t>
            </a:r>
            <a:endParaRPr lang="pt-BR" sz="1400" i="1" dirty="0" smtClean="0">
              <a:solidFill>
                <a:srgbClr val="404546"/>
              </a:solidFill>
            </a:endParaRP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(...). </a:t>
            </a:r>
            <a:r>
              <a:rPr lang="pt-BR" sz="1400" i="1" dirty="0">
                <a:solidFill>
                  <a:srgbClr val="404546"/>
                </a:solidFill>
              </a:rPr>
              <a:t>O </a:t>
            </a:r>
            <a:r>
              <a:rPr lang="pt-BR" sz="1400" i="1" dirty="0" smtClean="0">
                <a:solidFill>
                  <a:srgbClr val="404546"/>
                </a:solidFill>
              </a:rPr>
              <a:t>fundamento é </a:t>
            </a:r>
            <a:r>
              <a:rPr lang="pt-BR" sz="1400" i="1" dirty="0">
                <a:solidFill>
                  <a:srgbClr val="404546"/>
                </a:solidFill>
              </a:rPr>
              <a:t>de que o art. 3º, § 2º, da Lei nº 10.101/2000 dispõe que </a:t>
            </a:r>
            <a:r>
              <a:rPr lang="pt-BR" sz="1400" i="1" dirty="0" smtClean="0">
                <a:solidFill>
                  <a:srgbClr val="404546"/>
                </a:solidFill>
              </a:rPr>
              <a:t>o pagamento </a:t>
            </a:r>
            <a:r>
              <a:rPr lang="pt-BR" sz="1400" i="1" dirty="0">
                <a:solidFill>
                  <a:srgbClr val="404546"/>
                </a:solidFill>
              </a:rPr>
              <a:t>de antecipação ou distribuição a título de participação </a:t>
            </a:r>
            <a:r>
              <a:rPr lang="pt-BR" sz="1400" i="1" dirty="0" smtClean="0">
                <a:solidFill>
                  <a:srgbClr val="404546"/>
                </a:solidFill>
              </a:rPr>
              <a:t>nos lucros </a:t>
            </a:r>
            <a:r>
              <a:rPr lang="pt-BR" sz="1400" i="1" dirty="0">
                <a:solidFill>
                  <a:srgbClr val="404546"/>
                </a:solidFill>
              </a:rPr>
              <a:t>ou resultados não pode ocorrer em período inferior a um </a:t>
            </a:r>
            <a:r>
              <a:rPr lang="pt-BR" sz="1400" i="1" dirty="0" smtClean="0">
                <a:solidFill>
                  <a:srgbClr val="404546"/>
                </a:solidFill>
              </a:rPr>
              <a:t>semestre ou </a:t>
            </a:r>
            <a:r>
              <a:rPr lang="pt-BR" sz="1400" i="1" dirty="0">
                <a:solidFill>
                  <a:srgbClr val="404546"/>
                </a:solidFill>
              </a:rPr>
              <a:t>mais de duas vezes no ano cível. </a:t>
            </a:r>
            <a:r>
              <a:rPr lang="pt-BR" sz="1400" i="1" u="sng" dirty="0">
                <a:solidFill>
                  <a:srgbClr val="404546"/>
                </a:solidFill>
              </a:rPr>
              <a:t>O que se discute, portanto</a:t>
            </a:r>
            <a:r>
              <a:rPr lang="pt-BR" sz="1400" i="1" u="sng" dirty="0" smtClean="0">
                <a:solidFill>
                  <a:srgbClr val="404546"/>
                </a:solidFill>
              </a:rPr>
              <a:t>, é </a:t>
            </a:r>
            <a:r>
              <a:rPr lang="pt-BR" sz="1400" i="1" u="sng" dirty="0">
                <a:solidFill>
                  <a:srgbClr val="404546"/>
                </a:solidFill>
              </a:rPr>
              <a:t>a eficácia e o alcance da norma coletiva</a:t>
            </a:r>
            <a:r>
              <a:rPr lang="pt-BR" sz="1400" i="1" dirty="0">
                <a:solidFill>
                  <a:srgbClr val="404546"/>
                </a:solidFill>
              </a:rPr>
              <a:t>. O livremente pactuado </a:t>
            </a:r>
            <a:r>
              <a:rPr lang="pt-BR" sz="1400" i="1" dirty="0" smtClean="0">
                <a:solidFill>
                  <a:srgbClr val="404546"/>
                </a:solidFill>
              </a:rPr>
              <a:t>não suprime </a:t>
            </a:r>
            <a:r>
              <a:rPr lang="pt-BR" sz="1400" i="1" dirty="0">
                <a:solidFill>
                  <a:srgbClr val="404546"/>
                </a:solidFill>
              </a:rPr>
              <a:t>a parcela, uma vez que apenas estabelece a periodicidade </a:t>
            </a:r>
            <a:r>
              <a:rPr lang="pt-BR" sz="1400" i="1" dirty="0" smtClean="0">
                <a:solidFill>
                  <a:srgbClr val="404546"/>
                </a:solidFill>
              </a:rPr>
              <a:t>de seu </a:t>
            </a:r>
            <a:r>
              <a:rPr lang="pt-BR" sz="1400" i="1" dirty="0">
                <a:solidFill>
                  <a:srgbClr val="404546"/>
                </a:solidFill>
              </a:rPr>
              <a:t>pagamento, em caráter excepcional, procedimento que, ao </a:t>
            </a:r>
            <a:r>
              <a:rPr lang="pt-BR" sz="1400" i="1" dirty="0" smtClean="0">
                <a:solidFill>
                  <a:srgbClr val="404546"/>
                </a:solidFill>
              </a:rPr>
              <a:t>contrário do </a:t>
            </a:r>
            <a:r>
              <a:rPr lang="pt-BR" sz="1400" i="1" dirty="0">
                <a:solidFill>
                  <a:srgbClr val="404546"/>
                </a:solidFill>
              </a:rPr>
              <a:t>decidido, desautoriza, data </a:t>
            </a:r>
            <a:r>
              <a:rPr lang="pt-BR" sz="1400" i="1" dirty="0" err="1">
                <a:solidFill>
                  <a:srgbClr val="404546"/>
                </a:solidFill>
              </a:rPr>
              <a:t>venia</a:t>
            </a:r>
            <a:r>
              <a:rPr lang="pt-BR" sz="1400" i="1" dirty="0">
                <a:solidFill>
                  <a:srgbClr val="404546"/>
                </a:solidFill>
              </a:rPr>
              <a:t>, o entendimento de que </a:t>
            </a:r>
            <a:r>
              <a:rPr lang="pt-BR" sz="1400" i="1" dirty="0" smtClean="0">
                <a:solidFill>
                  <a:srgbClr val="404546"/>
                </a:solidFill>
              </a:rPr>
              <a:t>a parcela </a:t>
            </a:r>
            <a:r>
              <a:rPr lang="pt-BR" sz="1400" i="1" dirty="0">
                <a:solidFill>
                  <a:srgbClr val="404546"/>
                </a:solidFill>
              </a:rPr>
              <a:t>passaria a ter natureza salarial. </a:t>
            </a: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 coletiva foi elevada ao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patamar constitucional e seu conteúdo retrata, fielmente, o </a:t>
            </a:r>
            <a:r>
              <a:rPr lang="pt-BR" sz="1400" i="1" dirty="0" smtClean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interesse das </a:t>
            </a: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partes, em especial dos empregados, que são representados </a:t>
            </a:r>
            <a:r>
              <a:rPr lang="pt-BR" sz="1400" i="1" dirty="0" smtClean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sindicato </a:t>
            </a: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profissional. Ressalte-se que não se apontou, em </a:t>
            </a:r>
            <a:r>
              <a:rPr lang="pt-BR" sz="1400" i="1" dirty="0" smtClean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algum</a:t>
            </a: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nenhum vício de consentimento, motivo pelo qual o </a:t>
            </a:r>
            <a:r>
              <a:rPr lang="pt-BR" sz="1400" i="1" dirty="0" smtClean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acordo coletivo </a:t>
            </a: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ser prestigiado, sob pena de desestímulo à aplicação </a:t>
            </a:r>
            <a:r>
              <a:rPr lang="pt-BR" sz="1400" i="1" dirty="0" smtClean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instrumentos </a:t>
            </a:r>
            <a:r>
              <a:rPr lang="pt-BR" sz="1400" i="1" dirty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coletivos, como forma de prevenção e solução de conflitos</a:t>
            </a:r>
            <a:r>
              <a:rPr lang="pt-BR" sz="1400" i="1" dirty="0" smtClean="0">
                <a:solidFill>
                  <a:srgbClr val="40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BR" sz="1400" i="1" dirty="0" smtClean="0">
                <a:solidFill>
                  <a:srgbClr val="404546"/>
                </a:solidFill>
              </a:rPr>
              <a:t> 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400" i="1" dirty="0" smtClean="0">
                <a:solidFill>
                  <a:srgbClr val="404546"/>
                </a:solidFill>
              </a:rPr>
              <a:t>TST </a:t>
            </a:r>
            <a:r>
              <a:rPr lang="pt-BR" sz="1400" i="1" dirty="0">
                <a:solidFill>
                  <a:srgbClr val="404546"/>
                </a:solidFill>
              </a:rPr>
              <a:t>– E-ED-RR 1.447/2004-461-02-00.9 – Ac. SBDI-1 – </a:t>
            </a:r>
            <a:r>
              <a:rPr lang="pt-BR" sz="1400" i="1" dirty="0" smtClean="0">
                <a:solidFill>
                  <a:srgbClr val="404546"/>
                </a:solidFill>
              </a:rPr>
              <a:t>2ª Reg</a:t>
            </a:r>
            <a:r>
              <a:rPr lang="pt-BR" sz="1400" i="1" dirty="0">
                <a:solidFill>
                  <a:srgbClr val="404546"/>
                </a:solidFill>
              </a:rPr>
              <a:t>. – Rel. Min. Milton de Moura França – </a:t>
            </a:r>
            <a:endParaRPr lang="pt-BR" sz="1400" i="1" dirty="0">
              <a:solidFill>
                <a:srgbClr val="C86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ecomercio_nova">
      <a:dk1>
        <a:srgbClr val="999999"/>
      </a:dk1>
      <a:lt1>
        <a:sysClr val="window" lastClr="FFFFFF"/>
      </a:lt1>
      <a:dk2>
        <a:srgbClr val="660066"/>
      </a:dk2>
      <a:lt2>
        <a:srgbClr val="EEECE1"/>
      </a:lt2>
      <a:accent1>
        <a:srgbClr val="FF0000"/>
      </a:accent1>
      <a:accent2>
        <a:srgbClr val="33CC33"/>
      </a:accent2>
      <a:accent3>
        <a:srgbClr val="33CCFF"/>
      </a:accent3>
      <a:accent4>
        <a:srgbClr val="000033"/>
      </a:accent4>
      <a:accent5>
        <a:srgbClr val="FF9900"/>
      </a:accent5>
      <a:accent6>
        <a:srgbClr val="CCCCCC"/>
      </a:accent6>
      <a:hlink>
        <a:srgbClr val="000000"/>
      </a:hlink>
      <a:folHlink>
        <a:srgbClr val="999999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887</Words>
  <Application>Microsoft Office PowerPoint</Application>
  <PresentationFormat>Apresentação na tela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O Empoderamento da Negociação Coletiva Sob a Ótica dos Negociadores do Comércio de Bens, Serviços e Turismo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Ivo Dall’Acqua Junior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Bruno Dias Ferreira</cp:lastModifiedBy>
  <cp:revision>95</cp:revision>
  <dcterms:created xsi:type="dcterms:W3CDTF">2017-04-18T18:53:45Z</dcterms:created>
  <dcterms:modified xsi:type="dcterms:W3CDTF">2017-09-18T21:55:24Z</dcterms:modified>
</cp:coreProperties>
</file>